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Questrial" panose="020B0604020202020204" charset="0"/>
      <p:regular r:id="rId33"/>
    </p:embeddedFont>
    <p:embeddedFont>
      <p:font typeface="Quicksand" panose="020B0604020202020204"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C690D7-E7DC-4266-B8F8-C14DEBC593BD}">
  <a:tblStyle styleId="{AEC690D7-E7DC-4266-B8F8-C14DEBC593B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0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machinelearningmastery.com/boosting-and-adaboost-for-machine-learnin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64ab01533f_0_6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64ab01533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64ab01533f_0_7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64ab01533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50">
                <a:solidFill>
                  <a:srgbClr val="555555"/>
                </a:solidFill>
                <a:highlight>
                  <a:schemeClr val="lt1"/>
                </a:highlight>
              </a:rPr>
              <a:t>Data leakage is when information from outside the training dataset is used to create the model.</a:t>
            </a:r>
            <a:endParaRPr sz="1150">
              <a:solidFill>
                <a:srgbClr val="555555"/>
              </a:solidFill>
              <a:highlight>
                <a:schemeClr val="lt1"/>
              </a:highlight>
            </a:endParaRPr>
          </a:p>
          <a:p>
            <a:pPr marL="0" lvl="0" indent="0" algn="l" rtl="0">
              <a:spcBef>
                <a:spcPts val="0"/>
              </a:spcBef>
              <a:spcAft>
                <a:spcPts val="0"/>
              </a:spcAft>
              <a:buNone/>
            </a:pPr>
            <a:r>
              <a:rPr lang="en" sz="1150">
                <a:solidFill>
                  <a:srgbClr val="555555"/>
                </a:solidFill>
                <a:highlight>
                  <a:schemeClr val="lt1"/>
                </a:highlight>
              </a:rPr>
              <a:t>Certain features won’t be available when we are trying to make price recommendations for new hosts.</a:t>
            </a:r>
            <a:endParaRPr sz="1150">
              <a:solidFill>
                <a:srgbClr val="555555"/>
              </a:solidFill>
              <a:highlight>
                <a:schemeClr val="lt1"/>
              </a:highlight>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4ab01533f_0_7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4ab01533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amenities: Heating, Wifi, TV, Washer, Kitchen </a:t>
            </a:r>
            <a:endParaRPr/>
          </a:p>
          <a:p>
            <a:pPr marL="0" lvl="0" indent="0" algn="l" rtl="0">
              <a:spcBef>
                <a:spcPts val="0"/>
              </a:spcBef>
              <a:spcAft>
                <a:spcPts val="0"/>
              </a:spcAft>
              <a:buNone/>
            </a:pPr>
            <a:endParaRPr/>
          </a:p>
          <a:p>
            <a:pPr marL="0" lvl="0" indent="0" algn="l" rtl="0">
              <a:spcBef>
                <a:spcPts val="0"/>
              </a:spcBef>
              <a:spcAft>
                <a:spcPts val="0"/>
              </a:spcAft>
              <a:buNone/>
            </a:pPr>
            <a:r>
              <a:rPr lang="en"/>
              <a:t>Dipeeka: two examples luxury and unwanted features - lock on the door</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4ab01533f_0_8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4ab01533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Variables created -&gt; based on features being there or not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64ab01533f_0_9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64ab01533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Clustering -&gt; to understand features that contribute to high price; use clusters as predictors </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64ab01533f_0_9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64ab01533f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64ab01533f_0_10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64ab01533f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64a8244ebe_1_1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64a8244ebe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64ab01533f_0_1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64ab01533f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Elaborate the pros and cons of k-nn later on.</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64ab01533f_0_1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64ab01533f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19 228 59 21</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4a8244ebe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64a8244eb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64ab01533f_0_1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64ab01533f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6363"/>
              </a:lnSpc>
              <a:spcBef>
                <a:spcPts val="0"/>
              </a:spcBef>
              <a:spcAft>
                <a:spcPts val="0"/>
              </a:spcAft>
              <a:buNone/>
            </a:pPr>
            <a:r>
              <a:rPr lang="en" b="1">
                <a:solidFill>
                  <a:srgbClr val="1D1F22"/>
                </a:solidFill>
                <a:highlight>
                  <a:srgbClr val="FFFFFF"/>
                </a:highlight>
              </a:rPr>
              <a:t>max_depth : </a:t>
            </a:r>
            <a:r>
              <a:rPr lang="en">
                <a:solidFill>
                  <a:srgbClr val="1D1F22"/>
                </a:solidFill>
                <a:highlight>
                  <a:srgbClr val="FFFFFF"/>
                </a:highlight>
              </a:rPr>
              <a:t>The maximum depth of the tree.</a:t>
            </a:r>
            <a:endParaRPr b="1">
              <a:solidFill>
                <a:srgbClr val="1D1F22"/>
              </a:solidFill>
              <a:highlight>
                <a:srgbClr val="FFFFFF"/>
              </a:highlight>
            </a:endParaRPr>
          </a:p>
          <a:p>
            <a:pPr marL="0" lvl="0" indent="0" algn="l" rtl="0">
              <a:spcBef>
                <a:spcPts val="0"/>
              </a:spcBef>
              <a:spcAft>
                <a:spcPts val="0"/>
              </a:spcAft>
              <a:buNone/>
            </a:pPr>
            <a:r>
              <a:rPr lang="en" b="1">
                <a:solidFill>
                  <a:srgbClr val="1D1F22"/>
                </a:solidFill>
                <a:highlight>
                  <a:srgbClr val="FFFFFF"/>
                </a:highlight>
              </a:rPr>
              <a:t>Min_samples_split: </a:t>
            </a:r>
            <a:r>
              <a:rPr lang="en">
                <a:solidFill>
                  <a:srgbClr val="1D1F22"/>
                </a:solidFill>
                <a:highlight>
                  <a:srgbClr val="FFFFFF"/>
                </a:highlight>
              </a:rPr>
              <a:t>The minimum number of samples required to split an internal node</a:t>
            </a:r>
            <a:endParaRPr>
              <a:solidFill>
                <a:srgbClr val="1D1F22"/>
              </a:solidFill>
              <a:highlight>
                <a:srgbClr val="FFFFFF"/>
              </a:highlight>
            </a:endParaRPr>
          </a:p>
          <a:p>
            <a:pPr marL="0" lvl="0" indent="0" algn="l" rtl="0">
              <a:lnSpc>
                <a:spcPct val="136363"/>
              </a:lnSpc>
              <a:spcBef>
                <a:spcPts val="0"/>
              </a:spcBef>
              <a:spcAft>
                <a:spcPts val="0"/>
              </a:spcAft>
              <a:buNone/>
            </a:pPr>
            <a:r>
              <a:rPr lang="en" b="1">
                <a:solidFill>
                  <a:srgbClr val="1D1F22"/>
                </a:solidFill>
                <a:highlight>
                  <a:srgbClr val="FFFFFF"/>
                </a:highlight>
              </a:rPr>
              <a:t>min_samples_leaf : </a:t>
            </a:r>
            <a:r>
              <a:rPr lang="en">
                <a:solidFill>
                  <a:srgbClr val="1D1F22"/>
                </a:solidFill>
                <a:highlight>
                  <a:srgbClr val="FFFFFF"/>
                </a:highlight>
              </a:rPr>
              <a:t>The minimum number of samples required to be at a leaf node.</a:t>
            </a:r>
            <a:endParaRPr>
              <a:solidFill>
                <a:srgbClr val="1D1F22"/>
              </a:solidFill>
              <a:highlight>
                <a:srgbClr val="FFFFFF"/>
              </a:highlight>
            </a:endParaRPr>
          </a:p>
          <a:p>
            <a:pPr marL="0" lvl="0" indent="0" algn="l" rtl="0">
              <a:spcBef>
                <a:spcPts val="0"/>
              </a:spcBef>
              <a:spcAft>
                <a:spcPts val="0"/>
              </a:spcAft>
              <a:buNone/>
            </a:pPr>
            <a:endParaRPr>
              <a:solidFill>
                <a:srgbClr val="1D1F22"/>
              </a:solidFill>
              <a:highlight>
                <a:srgbClr val="FFFFFF"/>
              </a:highlight>
            </a:endParaRPr>
          </a:p>
          <a:p>
            <a:pPr marL="0" lvl="0" indent="0" algn="l" rtl="0">
              <a:spcBef>
                <a:spcPts val="0"/>
              </a:spcBef>
              <a:spcAft>
                <a:spcPts val="0"/>
              </a:spcAft>
              <a:buNone/>
            </a:pPr>
            <a:endParaRPr>
              <a:solidFill>
                <a:srgbClr val="1D1F22"/>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64ab01533f_0_1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64ab01533f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Dimension of interest?</a:t>
            </a:r>
            <a:endParaRPr/>
          </a:p>
          <a:p>
            <a:pPr marL="0" lvl="0" indent="0" algn="l" rtl="0">
              <a:spcBef>
                <a:spcPts val="0"/>
              </a:spcBef>
              <a:spcAft>
                <a:spcPts val="0"/>
              </a:spcAft>
              <a:buNone/>
            </a:pPr>
            <a:r>
              <a:rPr lang="en"/>
              <a:t>Showi</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64ab01533f_0_14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64ab01533f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50">
                <a:solidFill>
                  <a:srgbClr val="555555"/>
                </a:solidFill>
                <a:highlight>
                  <a:srgbClr val="FFFFFF"/>
                </a:highlight>
              </a:rPr>
              <a:t>Boosting is an ensemble technique where new models are added to correct the errors made by existing models. Models are added sequentially until no further improvements can be made. A popular example is the </a:t>
            </a:r>
            <a:r>
              <a:rPr lang="en" sz="1150">
                <a:solidFill>
                  <a:srgbClr val="428BCA"/>
                </a:solidFill>
                <a:highlight>
                  <a:srgbClr val="FFFFFF"/>
                </a:highlight>
                <a:uFill>
                  <a:noFill/>
                </a:uFill>
                <a:hlinkClick r:id="rId3"/>
              </a:rPr>
              <a:t>AdaBoost algorithm</a:t>
            </a:r>
            <a:r>
              <a:rPr lang="en" sz="1150">
                <a:solidFill>
                  <a:srgbClr val="555555"/>
                </a:solidFill>
                <a:highlight>
                  <a:srgbClr val="FFFFFF"/>
                </a:highlight>
              </a:rPr>
              <a:t> that weights data points that are hard to predict.</a:t>
            </a:r>
            <a:endParaRPr sz="1150">
              <a:solidFill>
                <a:srgbClr val="555555"/>
              </a:solidFill>
              <a:highlight>
                <a:srgbClr val="FFFFFF"/>
              </a:highlight>
            </a:endParaRPr>
          </a:p>
          <a:p>
            <a:pPr marL="0" lvl="0" indent="0" algn="l" rtl="0">
              <a:lnSpc>
                <a:spcPct val="150000"/>
              </a:lnSpc>
              <a:spcBef>
                <a:spcPts val="1400"/>
              </a:spcBef>
              <a:spcAft>
                <a:spcPts val="0"/>
              </a:spcAft>
              <a:buNone/>
            </a:pPr>
            <a:r>
              <a:rPr lang="en" sz="1150">
                <a:solidFill>
                  <a:srgbClr val="555555"/>
                </a:solidFill>
                <a:highlight>
                  <a:srgbClr val="FFFFFF"/>
                </a:highlight>
              </a:rPr>
              <a:t>Gradient boosting is an approach where new models are created that predict the residuals or errors of prior models and then added together to make the final prediction. It is called gradient boosting because it uses a gradient descent algorithm to minimize the loss when adding new models.</a:t>
            </a:r>
            <a:endParaRPr sz="1150">
              <a:solidFill>
                <a:srgbClr val="555555"/>
              </a:solidFill>
              <a:highlight>
                <a:srgbClr val="FFFFFF"/>
              </a:highlight>
            </a:endParaRPr>
          </a:p>
          <a:p>
            <a:pPr marL="0" lvl="0" indent="0" algn="l" rtl="0">
              <a:lnSpc>
                <a:spcPct val="115000"/>
              </a:lnSpc>
              <a:spcBef>
                <a:spcPts val="1400"/>
              </a:spcBef>
              <a:spcAft>
                <a:spcPts val="1600"/>
              </a:spcAft>
              <a:buNone/>
            </a:pPr>
            <a:endParaRPr sz="1800">
              <a:solidFill>
                <a:srgbClr val="595959"/>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4ab01533f_0_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64ab01533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4ab01533f_0_15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4ab01533f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64ab01533f_0_15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64ab01533f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64ab01533f_0_17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64ab01533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64ab01533f_0_23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64ab01533f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64ab01533f_0_18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64ab01533f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64ab01533f_0_18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64ab01533f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64a8244ebe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4a8244eb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4ab01533f_0_20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4ab01533f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64a8244ebe_1_8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64a8244ebe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4ab01533f_0_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4ab01533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84848"/>
                </a:solidFill>
                <a:highlight>
                  <a:schemeClr val="lt1"/>
                </a:highlight>
              </a:rPr>
              <a:t>This earnings estimate assumes 15 nights booked per month at forecasted daily prices. The forecasted daily prices are based on average prices for listings with a similar location, listing type, and guest capacity. How much you actually make may vary with your pricing, type and location of your listing, actual occupancy rate, season, demand, local laws, and other factors.</a:t>
            </a:r>
            <a:endParaRPr sz="1200">
              <a:solidFill>
                <a:srgbClr val="484848"/>
              </a:solidFill>
              <a:highlight>
                <a:schemeClr val="lt1"/>
              </a:highlight>
            </a:endParaRPr>
          </a:p>
          <a:p>
            <a:pPr marL="0" lvl="0" indent="0" algn="l" rtl="0">
              <a:spcBef>
                <a:spcPts val="0"/>
              </a:spcBef>
              <a:spcAft>
                <a:spcPts val="0"/>
              </a:spcAft>
              <a:buNone/>
            </a:pPr>
            <a:endParaRPr sz="1200">
              <a:solidFill>
                <a:srgbClr val="484848"/>
              </a:solidFill>
              <a:highlight>
                <a:schemeClr val="lt1"/>
              </a:highlight>
            </a:endParaRPr>
          </a:p>
          <a:p>
            <a:pPr marL="457200" lvl="0" indent="-342900" algn="l" rtl="0">
              <a:spcBef>
                <a:spcPts val="600"/>
              </a:spcBef>
              <a:spcAft>
                <a:spcPts val="0"/>
              </a:spcAft>
              <a:buSzPts val="1800"/>
              <a:buFont typeface="Quicksand"/>
              <a:buChar char="●"/>
            </a:pPr>
            <a:r>
              <a:rPr lang="en" sz="1800">
                <a:latin typeface="Quicksand"/>
                <a:ea typeface="Quicksand"/>
                <a:cs typeface="Quicksand"/>
                <a:sym typeface="Quicksand"/>
              </a:rPr>
              <a:t>Online marketplace for arranging homestays and experiences for over 2,500,000 hosts</a:t>
            </a:r>
            <a:endParaRPr sz="1800">
              <a:latin typeface="Quicksand"/>
              <a:ea typeface="Quicksand"/>
              <a:cs typeface="Quicksand"/>
              <a:sym typeface="Quicksand"/>
            </a:endParaRPr>
          </a:p>
          <a:p>
            <a:pPr marL="457200" lvl="0" indent="-342900" algn="l" rtl="0">
              <a:spcBef>
                <a:spcPts val="0"/>
              </a:spcBef>
              <a:spcAft>
                <a:spcPts val="0"/>
              </a:spcAft>
              <a:buSzPts val="1800"/>
              <a:buFont typeface="Quicksand"/>
              <a:buChar char="●"/>
            </a:pPr>
            <a:r>
              <a:rPr lang="en" sz="1800">
                <a:latin typeface="Quicksand"/>
                <a:ea typeface="Quicksand"/>
                <a:cs typeface="Quicksand"/>
                <a:sym typeface="Quicksand"/>
              </a:rPr>
              <a:t>Price is the driver of revenue </a:t>
            </a:r>
            <a:endParaRPr sz="1800">
              <a:latin typeface="Quicksand"/>
              <a:ea typeface="Quicksand"/>
              <a:cs typeface="Quicksand"/>
              <a:sym typeface="Quicksand"/>
            </a:endParaRPr>
          </a:p>
          <a:p>
            <a:pPr marL="914400" lvl="1" indent="-342900" algn="l" rtl="0">
              <a:spcBef>
                <a:spcPts val="0"/>
              </a:spcBef>
              <a:spcAft>
                <a:spcPts val="0"/>
              </a:spcAft>
              <a:buSzPts val="1800"/>
              <a:buFont typeface="Quicksand"/>
              <a:buChar char="○"/>
            </a:pPr>
            <a:r>
              <a:rPr lang="en" sz="1800">
                <a:latin typeface="Quicksand"/>
                <a:ea typeface="Quicksand"/>
                <a:cs typeface="Quicksand"/>
                <a:sym typeface="Quicksand"/>
              </a:rPr>
              <a:t>Majority of revenue is derived from service fee which is a function of nightly price </a:t>
            </a:r>
            <a:endParaRPr sz="1800">
              <a:latin typeface="Quicksand"/>
              <a:ea typeface="Quicksand"/>
              <a:cs typeface="Quicksand"/>
              <a:sym typeface="Quicksand"/>
            </a:endParaRPr>
          </a:p>
          <a:p>
            <a:pPr marL="457200" lvl="0" indent="-342900" algn="l" rtl="0">
              <a:spcBef>
                <a:spcPts val="0"/>
              </a:spcBef>
              <a:spcAft>
                <a:spcPts val="0"/>
              </a:spcAft>
              <a:buSzPts val="1800"/>
              <a:buFont typeface="Quicksand"/>
              <a:buChar char="●"/>
            </a:pPr>
            <a:r>
              <a:rPr lang="en" sz="1800">
                <a:latin typeface="Quicksand"/>
                <a:ea typeface="Quicksand"/>
                <a:cs typeface="Quicksand"/>
                <a:sym typeface="Quicksand"/>
              </a:rPr>
              <a:t>Hosts </a:t>
            </a:r>
            <a:endParaRPr sz="1800">
              <a:latin typeface="Quicksand"/>
              <a:ea typeface="Quicksand"/>
              <a:cs typeface="Quicksand"/>
              <a:sym typeface="Quicksand"/>
            </a:endParaRPr>
          </a:p>
          <a:p>
            <a:pPr marL="914400" lvl="1" indent="-342900" algn="l" rtl="0">
              <a:spcBef>
                <a:spcPts val="0"/>
              </a:spcBef>
              <a:spcAft>
                <a:spcPts val="0"/>
              </a:spcAft>
              <a:buSzPts val="1800"/>
              <a:buFont typeface="Quicksand"/>
              <a:buChar char="○"/>
            </a:pPr>
            <a:r>
              <a:rPr lang="en" sz="1800">
                <a:latin typeface="Quicksand"/>
                <a:ea typeface="Quicksand"/>
                <a:cs typeface="Quicksand"/>
                <a:sym typeface="Quicksand"/>
              </a:rPr>
              <a:t>Majority without professional hospitality backgrounds</a:t>
            </a:r>
            <a:endParaRPr sz="1800">
              <a:latin typeface="Quicksand"/>
              <a:ea typeface="Quicksand"/>
              <a:cs typeface="Quicksand"/>
              <a:sym typeface="Quicksand"/>
            </a:endParaRPr>
          </a:p>
          <a:p>
            <a:pPr marL="914400" lvl="1" indent="-342900" algn="l" rtl="0">
              <a:spcBef>
                <a:spcPts val="0"/>
              </a:spcBef>
              <a:spcAft>
                <a:spcPts val="0"/>
              </a:spcAft>
              <a:buSzPts val="1800"/>
              <a:buFont typeface="Quicksand"/>
              <a:buChar char="○"/>
            </a:pPr>
            <a:r>
              <a:rPr lang="en" sz="1800">
                <a:latin typeface="Quicksand"/>
                <a:ea typeface="Quicksand"/>
                <a:cs typeface="Quicksand"/>
                <a:sym typeface="Quicksand"/>
              </a:rPr>
              <a:t>No experience pricing rentals </a:t>
            </a:r>
            <a:endParaRPr sz="1800">
              <a:latin typeface="Quicksand"/>
              <a:ea typeface="Quicksand"/>
              <a:cs typeface="Quicksand"/>
              <a:sym typeface="Quicksand"/>
            </a:endParaRPr>
          </a:p>
          <a:p>
            <a:pPr marL="457200" lvl="0" indent="-342900" algn="l" rtl="0">
              <a:spcBef>
                <a:spcPts val="0"/>
              </a:spcBef>
              <a:spcAft>
                <a:spcPts val="0"/>
              </a:spcAft>
              <a:buSzPts val="1800"/>
              <a:buFont typeface="Quicksand"/>
              <a:buChar char="●"/>
            </a:pPr>
            <a:r>
              <a:rPr lang="en" sz="1800">
                <a:latin typeface="Quicksand"/>
                <a:ea typeface="Quicksand"/>
                <a:cs typeface="Quicksand"/>
                <a:sym typeface="Quicksand"/>
              </a:rPr>
              <a:t>Current Platform for new hosts</a:t>
            </a:r>
            <a:endParaRPr sz="1800">
              <a:latin typeface="Quicksand"/>
              <a:ea typeface="Quicksand"/>
              <a:cs typeface="Quicksand"/>
              <a:sym typeface="Quicksand"/>
            </a:endParaRPr>
          </a:p>
          <a:p>
            <a:pPr marL="914400" lvl="1" indent="-342900" algn="l" rtl="0">
              <a:spcBef>
                <a:spcPts val="0"/>
              </a:spcBef>
              <a:spcAft>
                <a:spcPts val="0"/>
              </a:spcAft>
              <a:buSzPts val="1800"/>
              <a:buFont typeface="Quicksand"/>
              <a:buChar char="○"/>
            </a:pPr>
            <a:r>
              <a:rPr lang="en" sz="1800">
                <a:latin typeface="Quicksand"/>
                <a:ea typeface="Quicksand"/>
                <a:cs typeface="Quicksand"/>
                <a:sym typeface="Quicksand"/>
              </a:rPr>
              <a:t>A preliminary price estimation based on just location, listing type and guest capacity</a:t>
            </a:r>
            <a:endParaRPr sz="1800">
              <a:latin typeface="Quicksand"/>
              <a:ea typeface="Quicksand"/>
              <a:cs typeface="Quicksand"/>
              <a:sym typeface="Quicksand"/>
            </a:endParaRPr>
          </a:p>
          <a:p>
            <a:pPr marL="914400" lvl="1" indent="-342900" algn="l" rtl="0">
              <a:spcBef>
                <a:spcPts val="0"/>
              </a:spcBef>
              <a:spcAft>
                <a:spcPts val="0"/>
              </a:spcAft>
              <a:buSzPts val="1800"/>
              <a:buFont typeface="Quicksand"/>
              <a:buChar char="○"/>
            </a:pPr>
            <a:r>
              <a:rPr lang="en" sz="1800">
                <a:latin typeface="Quicksand"/>
                <a:ea typeface="Quicksand"/>
                <a:cs typeface="Quicksand"/>
                <a:sym typeface="Quicksand"/>
              </a:rPr>
              <a:t>Users decide the base price</a:t>
            </a:r>
            <a:endParaRPr sz="1200">
              <a:solidFill>
                <a:srgbClr val="484848"/>
              </a:solidFill>
              <a:highlight>
                <a:schemeClr val="lt1"/>
              </a:highlight>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64ab01533f_0_4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64ab01533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84848"/>
                </a:solidFill>
                <a:highlight>
                  <a:schemeClr val="lt1"/>
                </a:highlight>
              </a:rPr>
              <a:t>This earnings estimate assumes 15 nights booked per month at forecasted daily prices. The forecasted daily prices are based on average prices for listings with a similar location, listing type, and guest capacity. How much you actually make may vary with your pricing, type and location of your listing, actual occupancy rate, season, demand, local laws, and other factors.</a:t>
            </a:r>
            <a:endParaRPr sz="1200">
              <a:solidFill>
                <a:srgbClr val="484848"/>
              </a:solidFill>
              <a:highlight>
                <a:schemeClr val="lt1"/>
              </a:highlight>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64a8244ebe_1_10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64a8244ebe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64ab01533f_0_4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64ab01533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0">
              <a:lnSpc>
                <a:spcPct val="200000"/>
              </a:lnSpc>
              <a:spcBef>
                <a:spcPts val="0"/>
              </a:spcBef>
              <a:spcAft>
                <a:spcPts val="0"/>
              </a:spcAft>
              <a:buSzPts val="1100"/>
              <a:buChar char="●"/>
            </a:pPr>
            <a:r>
              <a:rPr lang="en" b="1"/>
              <a:t>Description of Listing</a:t>
            </a:r>
            <a:r>
              <a:rPr lang="en"/>
              <a:t>: Attributes such as neighborhood, city, amenities, types of rooms and property type provide more insights on the listings. </a:t>
            </a:r>
            <a:endParaRPr/>
          </a:p>
          <a:p>
            <a:pPr marL="457200" lvl="0" indent="-298450" algn="just" rtl="0">
              <a:lnSpc>
                <a:spcPct val="200000"/>
              </a:lnSpc>
              <a:spcBef>
                <a:spcPts val="0"/>
              </a:spcBef>
              <a:spcAft>
                <a:spcPts val="0"/>
              </a:spcAft>
              <a:buSzPts val="1100"/>
              <a:buChar char="●"/>
            </a:pPr>
            <a:r>
              <a:rPr lang="en" b="1"/>
              <a:t>Customer Feedback</a:t>
            </a:r>
            <a:r>
              <a:rPr lang="en"/>
              <a:t>: Attributes such as reviews and customer scores provide information on customer satisfaction for the listings. </a:t>
            </a:r>
            <a:endParaRPr/>
          </a:p>
          <a:p>
            <a:pPr marL="457200" lvl="0" indent="-298450" algn="just" rtl="0">
              <a:lnSpc>
                <a:spcPct val="200000"/>
              </a:lnSpc>
              <a:spcBef>
                <a:spcPts val="0"/>
              </a:spcBef>
              <a:spcAft>
                <a:spcPts val="0"/>
              </a:spcAft>
              <a:buSzPts val="1100"/>
              <a:buChar char="●"/>
            </a:pPr>
            <a:r>
              <a:rPr lang="en" b="1"/>
              <a:t>Reservation Details</a:t>
            </a:r>
            <a:r>
              <a:rPr lang="en"/>
              <a:t>: Attributes such as cancellation policies, pricing for various time frames and availability provide details on the reservations for the listings. </a:t>
            </a:r>
            <a:endParaRPr sz="1200">
              <a:solidFill>
                <a:srgbClr val="484848"/>
              </a:solidFill>
              <a:highlight>
                <a:schemeClr val="lt1"/>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4ab01533f_0_5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64ab01533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FF5A60"/>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5000"/>
              <a:buNone/>
              <a:defRPr sz="5000">
                <a:solidFill>
                  <a:srgbClr val="FFFFFF"/>
                </a:solidFill>
              </a:defRPr>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cxnSp>
        <p:nvCxnSpPr>
          <p:cNvPr id="11" name="Google Shape;11;p2"/>
          <p:cNvCxnSpPr>
            <a:stCxn id="12" idx="4"/>
          </p:cNvCxnSpPr>
          <p:nvPr/>
        </p:nvCxnSpPr>
        <p:spPr>
          <a:xfrm>
            <a:off x="939750" y="1918075"/>
            <a:ext cx="0" cy="3233400"/>
          </a:xfrm>
          <a:prstGeom prst="straightConnector1">
            <a:avLst/>
          </a:prstGeom>
          <a:noFill/>
          <a:ln w="19050" cap="flat" cmpd="sng">
            <a:solidFill>
              <a:schemeClr val="lt1"/>
            </a:solidFill>
            <a:prstDash val="solid"/>
            <a:round/>
            <a:headEnd type="none" w="med" len="med"/>
            <a:tailEnd type="none" w="med" len="med"/>
          </a:ln>
        </p:spPr>
      </p:cxnSp>
      <p:sp>
        <p:nvSpPr>
          <p:cNvPr id="13" name="Google Shape;13;p2"/>
          <p:cNvSpPr/>
          <p:nvPr/>
        </p:nvSpPr>
        <p:spPr>
          <a:xfrm>
            <a:off x="790500" y="1674325"/>
            <a:ext cx="298500" cy="298500"/>
          </a:xfrm>
          <a:prstGeom prst="ellipse">
            <a:avLst/>
          </a:prstGeom>
          <a:solidFill>
            <a:srgbClr val="FF5A60"/>
          </a:solidFill>
          <a:ln w="9525" cap="flat"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45250" y="1729075"/>
            <a:ext cx="189000" cy="189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key color">
  <p:cSld name="BLANK_1">
    <p:bg>
      <p:bgPr>
        <a:solidFill>
          <a:srgbClr val="FF5A60"/>
        </a:solidFill>
        <a:effectLst/>
      </p:bgPr>
    </p:bg>
    <p:spTree>
      <p:nvGrpSpPr>
        <p:cNvPr id="1" name="Shape 74"/>
        <p:cNvGrpSpPr/>
        <p:nvPr/>
      </p:nvGrpSpPr>
      <p:grpSpPr>
        <a:xfrm>
          <a:off x="0" y="0"/>
          <a:ext cx="0" cy="0"/>
          <a:chOff x="0" y="0"/>
          <a:chExt cx="0" cy="0"/>
        </a:xfrm>
      </p:grpSpPr>
      <p:cxnSp>
        <p:nvCxnSpPr>
          <p:cNvPr id="75" name="Google Shape;75;p11"/>
          <p:cNvCxnSpPr/>
          <p:nvPr/>
        </p:nvCxnSpPr>
        <p:spPr>
          <a:xfrm>
            <a:off x="945638" y="0"/>
            <a:ext cx="0" cy="5143500"/>
          </a:xfrm>
          <a:prstGeom prst="straightConnector1">
            <a:avLst/>
          </a:prstGeom>
          <a:noFill/>
          <a:ln w="19050" cap="flat" cmpd="sng">
            <a:solidFill>
              <a:srgbClr val="FFFFFF"/>
            </a:solidFill>
            <a:prstDash val="solid"/>
            <a:round/>
            <a:headEnd type="none" w="med" len="med"/>
            <a:tailEnd type="none" w="med" len="med"/>
          </a:ln>
        </p:spPr>
      </p:cxnSp>
      <p:sp>
        <p:nvSpPr>
          <p:cNvPr id="76" name="Google Shape;76;p11"/>
          <p:cNvSpPr/>
          <p:nvPr/>
        </p:nvSpPr>
        <p:spPr>
          <a:xfrm>
            <a:off x="844675" y="2470800"/>
            <a:ext cx="201900" cy="201900"/>
          </a:xfrm>
          <a:prstGeom prst="ellipse">
            <a:avLst/>
          </a:prstGeom>
          <a:solidFill>
            <a:srgbClr val="FF5A6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FFFFFF"/>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000"/>
              <a:buNone/>
              <a:defRPr sz="3000">
                <a:solidFill>
                  <a:srgbClr val="000000"/>
                </a:solidFill>
              </a:defRPr>
            </a:lvl1pPr>
            <a:lvl2pPr lvl="1" rtl="0">
              <a:spcBef>
                <a:spcPts val="0"/>
              </a:spcBef>
              <a:spcAft>
                <a:spcPts val="0"/>
              </a:spcAft>
              <a:buClr>
                <a:srgbClr val="000000"/>
              </a:buClr>
              <a:buSzPts val="3000"/>
              <a:buNone/>
              <a:defRPr sz="3000">
                <a:solidFill>
                  <a:srgbClr val="000000"/>
                </a:solidFill>
              </a:defRPr>
            </a:lvl2pPr>
            <a:lvl3pPr lvl="2" rtl="0">
              <a:spcBef>
                <a:spcPts val="0"/>
              </a:spcBef>
              <a:spcAft>
                <a:spcPts val="0"/>
              </a:spcAft>
              <a:buClr>
                <a:srgbClr val="000000"/>
              </a:buClr>
              <a:buSzPts val="3000"/>
              <a:buNone/>
              <a:defRPr sz="3000">
                <a:solidFill>
                  <a:srgbClr val="000000"/>
                </a:solidFill>
              </a:defRPr>
            </a:lvl3pPr>
            <a:lvl4pPr lvl="3" rtl="0">
              <a:spcBef>
                <a:spcPts val="0"/>
              </a:spcBef>
              <a:spcAft>
                <a:spcPts val="0"/>
              </a:spcAft>
              <a:buClr>
                <a:srgbClr val="000000"/>
              </a:buClr>
              <a:buSzPts val="3000"/>
              <a:buNone/>
              <a:defRPr sz="3000">
                <a:solidFill>
                  <a:srgbClr val="000000"/>
                </a:solidFill>
              </a:defRPr>
            </a:lvl4pPr>
            <a:lvl5pPr lvl="4" rtl="0">
              <a:spcBef>
                <a:spcPts val="0"/>
              </a:spcBef>
              <a:spcAft>
                <a:spcPts val="0"/>
              </a:spcAft>
              <a:buClr>
                <a:srgbClr val="000000"/>
              </a:buClr>
              <a:buSzPts val="3000"/>
              <a:buNone/>
              <a:defRPr sz="3000">
                <a:solidFill>
                  <a:srgbClr val="000000"/>
                </a:solidFill>
              </a:defRPr>
            </a:lvl5pPr>
            <a:lvl6pPr lvl="5" rtl="0">
              <a:spcBef>
                <a:spcPts val="0"/>
              </a:spcBef>
              <a:spcAft>
                <a:spcPts val="0"/>
              </a:spcAft>
              <a:buClr>
                <a:srgbClr val="000000"/>
              </a:buClr>
              <a:buSzPts val="3000"/>
              <a:buNone/>
              <a:defRPr sz="3000">
                <a:solidFill>
                  <a:srgbClr val="000000"/>
                </a:solidFill>
              </a:defRPr>
            </a:lvl6pPr>
            <a:lvl7pPr lvl="6" rtl="0">
              <a:spcBef>
                <a:spcPts val="0"/>
              </a:spcBef>
              <a:spcAft>
                <a:spcPts val="0"/>
              </a:spcAft>
              <a:buClr>
                <a:srgbClr val="000000"/>
              </a:buClr>
              <a:buSzPts val="3000"/>
              <a:buNone/>
              <a:defRPr sz="3000">
                <a:solidFill>
                  <a:srgbClr val="000000"/>
                </a:solidFill>
              </a:defRPr>
            </a:lvl7pPr>
            <a:lvl8pPr lvl="7" rtl="0">
              <a:spcBef>
                <a:spcPts val="0"/>
              </a:spcBef>
              <a:spcAft>
                <a:spcPts val="0"/>
              </a:spcAft>
              <a:buClr>
                <a:srgbClr val="000000"/>
              </a:buClr>
              <a:buSzPts val="3000"/>
              <a:buNone/>
              <a:defRPr sz="3000">
                <a:solidFill>
                  <a:srgbClr val="000000"/>
                </a:solidFill>
              </a:defRPr>
            </a:lvl8pPr>
            <a:lvl9pPr lvl="8" rtl="0">
              <a:spcBef>
                <a:spcPts val="0"/>
              </a:spcBef>
              <a:spcAft>
                <a:spcPts val="0"/>
              </a:spcAft>
              <a:buClr>
                <a:srgbClr val="000000"/>
              </a:buClr>
              <a:buSzPts val="3000"/>
              <a:buNone/>
              <a:defRPr sz="3000">
                <a:solidFill>
                  <a:srgbClr val="000000"/>
                </a:solidFill>
              </a:defRPr>
            </a:lvl9pPr>
          </a:lstStyle>
          <a:p>
            <a:endParaRPr/>
          </a:p>
        </p:txBody>
      </p:sp>
      <p:sp>
        <p:nvSpPr>
          <p:cNvPr id="16" name="Google Shape;16;p3"/>
          <p:cNvSpPr txBox="1">
            <a:spLocks noGrp="1"/>
          </p:cNvSpPr>
          <p:nvPr>
            <p:ph type="subTitle" idx="1"/>
          </p:nvPr>
        </p:nvSpPr>
        <p:spPr>
          <a:xfrm>
            <a:off x="1567326" y="2782913"/>
            <a:ext cx="6927900" cy="353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2400"/>
              <a:buNone/>
              <a:defRPr>
                <a:solidFill>
                  <a:srgbClr val="000000"/>
                </a:solidFill>
              </a:defRPr>
            </a:lvl4pPr>
            <a:lvl5pPr lvl="4" rtl="0">
              <a:spcBef>
                <a:spcPts val="0"/>
              </a:spcBef>
              <a:spcAft>
                <a:spcPts val="0"/>
              </a:spcAft>
              <a:buClr>
                <a:srgbClr val="000000"/>
              </a:buClr>
              <a:buSzPts val="2400"/>
              <a:buNone/>
              <a:defRPr>
                <a:solidFill>
                  <a:srgbClr val="000000"/>
                </a:solidFill>
              </a:defRPr>
            </a:lvl5pPr>
            <a:lvl6pPr lvl="5" rtl="0">
              <a:spcBef>
                <a:spcPts val="0"/>
              </a:spcBef>
              <a:spcAft>
                <a:spcPts val="0"/>
              </a:spcAft>
              <a:buClr>
                <a:srgbClr val="000000"/>
              </a:buClr>
              <a:buSzPts val="2400"/>
              <a:buNone/>
              <a:defRPr>
                <a:solidFill>
                  <a:srgbClr val="000000"/>
                </a:solidFill>
              </a:defRPr>
            </a:lvl6pPr>
            <a:lvl7pPr lvl="6" rtl="0">
              <a:spcBef>
                <a:spcPts val="0"/>
              </a:spcBef>
              <a:spcAft>
                <a:spcPts val="0"/>
              </a:spcAft>
              <a:buClr>
                <a:srgbClr val="000000"/>
              </a:buClr>
              <a:buSzPts val="2400"/>
              <a:buNone/>
              <a:defRPr>
                <a:solidFill>
                  <a:srgbClr val="000000"/>
                </a:solidFill>
              </a:defRPr>
            </a:lvl7pPr>
            <a:lvl8pPr lvl="7" rtl="0">
              <a:spcBef>
                <a:spcPts val="0"/>
              </a:spcBef>
              <a:spcAft>
                <a:spcPts val="0"/>
              </a:spcAft>
              <a:buClr>
                <a:srgbClr val="000000"/>
              </a:buClr>
              <a:buSzPts val="2400"/>
              <a:buNone/>
              <a:defRPr>
                <a:solidFill>
                  <a:srgbClr val="000000"/>
                </a:solidFill>
              </a:defRPr>
            </a:lvl8pPr>
            <a:lvl9pPr lvl="8" rtl="0">
              <a:spcBef>
                <a:spcPts val="0"/>
              </a:spcBef>
              <a:spcAft>
                <a:spcPts val="0"/>
              </a:spcAft>
              <a:buClr>
                <a:srgbClr val="000000"/>
              </a:buClr>
              <a:buSzPts val="2400"/>
              <a:buNone/>
              <a:defRPr>
                <a:solidFill>
                  <a:srgbClr val="000000"/>
                </a:solidFill>
              </a:defRPr>
            </a:lvl9pPr>
          </a:lstStyle>
          <a:p>
            <a:endParaRPr/>
          </a:p>
        </p:txBody>
      </p:sp>
      <p:grpSp>
        <p:nvGrpSpPr>
          <p:cNvPr id="17" name="Google Shape;17;p3"/>
          <p:cNvGrpSpPr/>
          <p:nvPr/>
        </p:nvGrpSpPr>
        <p:grpSpPr>
          <a:xfrm>
            <a:off x="558350" y="0"/>
            <a:ext cx="762600" cy="5143500"/>
            <a:chOff x="558350" y="0"/>
            <a:chExt cx="762600" cy="5143500"/>
          </a:xfrm>
        </p:grpSpPr>
        <p:cxnSp>
          <p:nvCxnSpPr>
            <p:cNvPr id="18" name="Google Shape;18;p3"/>
            <p:cNvCxnSpPr/>
            <p:nvPr/>
          </p:nvCxnSpPr>
          <p:spPr>
            <a:xfrm>
              <a:off x="939645" y="0"/>
              <a:ext cx="0" cy="5143500"/>
            </a:xfrm>
            <a:prstGeom prst="straightConnector1">
              <a:avLst/>
            </a:prstGeom>
            <a:noFill/>
            <a:ln w="19050" cap="flat" cmpd="sng">
              <a:solidFill>
                <a:srgbClr val="FF5A60"/>
              </a:solidFill>
              <a:prstDash val="solid"/>
              <a:round/>
              <a:headEnd type="none" w="med" len="med"/>
              <a:tailEnd type="none" w="med" len="med"/>
            </a:ln>
          </p:spPr>
        </p:cxnSp>
        <p:sp>
          <p:nvSpPr>
            <p:cNvPr id="19" name="Google Shape;19;p3"/>
            <p:cNvSpPr/>
            <p:nvPr/>
          </p:nvSpPr>
          <p:spPr>
            <a:xfrm>
              <a:off x="558350" y="2190450"/>
              <a:ext cx="762600" cy="7626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632456" y="2266703"/>
              <a:ext cx="614400" cy="614400"/>
            </a:xfrm>
            <a:prstGeom prst="ellipse">
              <a:avLst/>
            </a:prstGeom>
            <a:solidFill>
              <a:srgbClr val="FF5A60"/>
            </a:solidFill>
            <a:ln w="9525" cap="flat" cmpd="sng">
              <a:solidFill>
                <a:srgbClr val="B339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Google Shape;21;p3"/>
          <p:cNvPicPr preferRelativeResize="0"/>
          <p:nvPr/>
        </p:nvPicPr>
        <p:blipFill>
          <a:blip r:embed="rId2">
            <a:alphaModFix/>
          </a:blip>
          <a:stretch>
            <a:fillRect/>
          </a:stretch>
        </p:blipFill>
        <p:spPr>
          <a:xfrm>
            <a:off x="8587802" y="4587302"/>
            <a:ext cx="480000" cy="480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rgbClr val="FFFFFF"/>
        </a:soli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body" idx="1"/>
          </p:nvPr>
        </p:nvSpPr>
        <p:spPr>
          <a:xfrm>
            <a:off x="1633225" y="2161800"/>
            <a:ext cx="6700500" cy="819900"/>
          </a:xfrm>
          <a:prstGeom prst="rect">
            <a:avLst/>
          </a:prstGeom>
        </p:spPr>
        <p:txBody>
          <a:bodyPr spcFirstLastPara="1" wrap="square" lIns="91425" tIns="91425" rIns="91425" bIns="91425" anchor="ctr" anchorCtr="0">
            <a:noAutofit/>
          </a:bodyPr>
          <a:lstStyle>
            <a:lvl1pPr marL="457200" lvl="0" indent="-406400" rtl="0">
              <a:spcBef>
                <a:spcPts val="600"/>
              </a:spcBef>
              <a:spcAft>
                <a:spcPts val="0"/>
              </a:spcAft>
              <a:buClr>
                <a:srgbClr val="000000"/>
              </a:buClr>
              <a:buSzPts val="2800"/>
              <a:buChar char="◦"/>
              <a:defRPr sz="2800" i="1">
                <a:solidFill>
                  <a:srgbClr val="000000"/>
                </a:solidFill>
              </a:defRPr>
            </a:lvl1pPr>
            <a:lvl2pPr marL="914400" lvl="1" indent="-406400" rtl="0">
              <a:spcBef>
                <a:spcPts val="0"/>
              </a:spcBef>
              <a:spcAft>
                <a:spcPts val="0"/>
              </a:spcAft>
              <a:buClr>
                <a:srgbClr val="000000"/>
              </a:buClr>
              <a:buSzPts val="2800"/>
              <a:buChar char="▫"/>
              <a:defRPr sz="2800" i="1">
                <a:solidFill>
                  <a:srgbClr val="000000"/>
                </a:solidFill>
              </a:defRPr>
            </a:lvl2pPr>
            <a:lvl3pPr marL="1371600" lvl="2" indent="-406400" rtl="0">
              <a:spcBef>
                <a:spcPts val="0"/>
              </a:spcBef>
              <a:spcAft>
                <a:spcPts val="0"/>
              </a:spcAft>
              <a:buClr>
                <a:srgbClr val="000000"/>
              </a:buClr>
              <a:buSzPts val="2800"/>
              <a:buChar char="■"/>
              <a:defRPr sz="2800" i="1">
                <a:solidFill>
                  <a:srgbClr val="000000"/>
                </a:solidFill>
              </a:defRPr>
            </a:lvl3pPr>
            <a:lvl4pPr marL="1828800" lvl="3" indent="-406400" rtl="0">
              <a:spcBef>
                <a:spcPts val="0"/>
              </a:spcBef>
              <a:spcAft>
                <a:spcPts val="0"/>
              </a:spcAft>
              <a:buClr>
                <a:srgbClr val="000000"/>
              </a:buClr>
              <a:buSzPts val="2800"/>
              <a:buChar char="●"/>
              <a:defRPr sz="2800" i="1">
                <a:solidFill>
                  <a:srgbClr val="000000"/>
                </a:solidFill>
              </a:defRPr>
            </a:lvl4pPr>
            <a:lvl5pPr marL="2286000" lvl="4" indent="-406400" rtl="0">
              <a:spcBef>
                <a:spcPts val="0"/>
              </a:spcBef>
              <a:spcAft>
                <a:spcPts val="0"/>
              </a:spcAft>
              <a:buClr>
                <a:srgbClr val="000000"/>
              </a:buClr>
              <a:buSzPts val="2800"/>
              <a:buChar char="○"/>
              <a:defRPr sz="2800" i="1">
                <a:solidFill>
                  <a:srgbClr val="000000"/>
                </a:solidFill>
              </a:defRPr>
            </a:lvl5pPr>
            <a:lvl6pPr marL="2743200" lvl="5" indent="-406400" rtl="0">
              <a:spcBef>
                <a:spcPts val="0"/>
              </a:spcBef>
              <a:spcAft>
                <a:spcPts val="0"/>
              </a:spcAft>
              <a:buClr>
                <a:srgbClr val="000000"/>
              </a:buClr>
              <a:buSzPts val="2800"/>
              <a:buChar char="■"/>
              <a:defRPr sz="2800" i="1">
                <a:solidFill>
                  <a:srgbClr val="000000"/>
                </a:solidFill>
              </a:defRPr>
            </a:lvl6pPr>
            <a:lvl7pPr marL="3200400" lvl="6" indent="-406400" rtl="0">
              <a:spcBef>
                <a:spcPts val="0"/>
              </a:spcBef>
              <a:spcAft>
                <a:spcPts val="0"/>
              </a:spcAft>
              <a:buClr>
                <a:srgbClr val="000000"/>
              </a:buClr>
              <a:buSzPts val="2800"/>
              <a:buChar char="●"/>
              <a:defRPr sz="2800" i="1">
                <a:solidFill>
                  <a:srgbClr val="000000"/>
                </a:solidFill>
              </a:defRPr>
            </a:lvl7pPr>
            <a:lvl8pPr marL="3657600" lvl="7" indent="-406400" rtl="0">
              <a:spcBef>
                <a:spcPts val="0"/>
              </a:spcBef>
              <a:spcAft>
                <a:spcPts val="0"/>
              </a:spcAft>
              <a:buClr>
                <a:srgbClr val="000000"/>
              </a:buClr>
              <a:buSzPts val="2800"/>
              <a:buChar char="○"/>
              <a:defRPr sz="2800" i="1">
                <a:solidFill>
                  <a:srgbClr val="000000"/>
                </a:solidFill>
              </a:defRPr>
            </a:lvl8pPr>
            <a:lvl9pPr marL="4114800" lvl="8" indent="-406400">
              <a:spcBef>
                <a:spcPts val="0"/>
              </a:spcBef>
              <a:spcAft>
                <a:spcPts val="0"/>
              </a:spcAft>
              <a:buClr>
                <a:srgbClr val="000000"/>
              </a:buClr>
              <a:buSzPts val="2800"/>
              <a:buChar char="■"/>
              <a:defRPr sz="2800" i="1">
                <a:solidFill>
                  <a:srgbClr val="000000"/>
                </a:solidFill>
              </a:defRPr>
            </a:lvl9pPr>
          </a:lstStyle>
          <a:p>
            <a:endParaRPr/>
          </a:p>
        </p:txBody>
      </p:sp>
      <p:grpSp>
        <p:nvGrpSpPr>
          <p:cNvPr id="24" name="Google Shape;24;p4"/>
          <p:cNvGrpSpPr/>
          <p:nvPr/>
        </p:nvGrpSpPr>
        <p:grpSpPr>
          <a:xfrm>
            <a:off x="558350" y="0"/>
            <a:ext cx="762600" cy="5143500"/>
            <a:chOff x="558350" y="0"/>
            <a:chExt cx="762600" cy="5143500"/>
          </a:xfrm>
        </p:grpSpPr>
        <p:cxnSp>
          <p:nvCxnSpPr>
            <p:cNvPr id="25" name="Google Shape;25;p4"/>
            <p:cNvCxnSpPr/>
            <p:nvPr/>
          </p:nvCxnSpPr>
          <p:spPr>
            <a:xfrm>
              <a:off x="939645" y="0"/>
              <a:ext cx="0" cy="5143500"/>
            </a:xfrm>
            <a:prstGeom prst="straightConnector1">
              <a:avLst/>
            </a:prstGeom>
            <a:noFill/>
            <a:ln w="19050" cap="flat" cmpd="sng">
              <a:solidFill>
                <a:srgbClr val="FF5A60"/>
              </a:solidFill>
              <a:prstDash val="solid"/>
              <a:round/>
              <a:headEnd type="none" w="med" len="med"/>
              <a:tailEnd type="none" w="med" len="med"/>
            </a:ln>
          </p:spPr>
        </p:cxnSp>
        <p:sp>
          <p:nvSpPr>
            <p:cNvPr id="26" name="Google Shape;26;p4"/>
            <p:cNvSpPr/>
            <p:nvPr/>
          </p:nvSpPr>
          <p:spPr>
            <a:xfrm>
              <a:off x="558350" y="2190450"/>
              <a:ext cx="762600" cy="7626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flipH="1">
              <a:off x="632456" y="2266703"/>
              <a:ext cx="614400" cy="614400"/>
            </a:xfrm>
            <a:prstGeom prst="ellipse">
              <a:avLst/>
            </a:prstGeom>
            <a:solidFill>
              <a:srgbClr val="FF5A60"/>
            </a:solidFill>
            <a:ln w="9525" cap="flat" cmpd="sng">
              <a:solidFill>
                <a:srgbClr val="B339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286541" y="2244906"/>
            <a:ext cx="1306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FFFFFF"/>
                </a:solidFill>
                <a:latin typeface="Quicksand"/>
                <a:ea typeface="Quicksand"/>
                <a:cs typeface="Quicksand"/>
                <a:sym typeface="Quicksand"/>
              </a:rPr>
              <a:t>“</a:t>
            </a:r>
            <a:endParaRPr sz="4800" b="1">
              <a:solidFill>
                <a:srgbClr val="FFFFFF"/>
              </a:solidFill>
              <a:latin typeface="Quicksand"/>
              <a:ea typeface="Quicksand"/>
              <a:cs typeface="Quicksand"/>
              <a:sym typeface="Quicksand"/>
            </a:endParaRPr>
          </a:p>
        </p:txBody>
      </p:sp>
      <p:pic>
        <p:nvPicPr>
          <p:cNvPr id="29" name="Google Shape;29;p4"/>
          <p:cNvPicPr preferRelativeResize="0"/>
          <p:nvPr/>
        </p:nvPicPr>
        <p:blipFill>
          <a:blip r:embed="rId2">
            <a:alphaModFix/>
          </a:blip>
          <a:stretch>
            <a:fillRect/>
          </a:stretch>
        </p:blipFill>
        <p:spPr>
          <a:xfrm>
            <a:off x="8587802" y="4587302"/>
            <a:ext cx="480000" cy="480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solidFill>
          <a:srgbClr val="FFFFFF"/>
        </a:solidFill>
        <a:effectLst/>
      </p:bgPr>
    </p:bg>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Quicksand"/>
              <a:buNone/>
              <a:defRPr sz="1800">
                <a:solidFill>
                  <a:srgbClr val="000000"/>
                </a:solidFill>
                <a:latin typeface="Quicksand"/>
                <a:ea typeface="Quicksand"/>
                <a:cs typeface="Quicksand"/>
                <a:sym typeface="Quicksand"/>
              </a:defRPr>
            </a:lvl1pPr>
            <a:lvl2pPr lvl="1"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2pPr>
            <a:lvl3pPr lvl="2"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3pPr>
            <a:lvl4pPr lvl="3"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4pPr>
            <a:lvl5pPr lvl="4"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5pPr>
            <a:lvl6pPr lvl="5"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6pPr>
            <a:lvl7pPr lvl="6"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7pPr>
            <a:lvl8pPr lvl="7"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8pPr>
            <a:lvl9pPr lvl="8"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9pPr>
          </a:lstStyle>
          <a:p>
            <a:endParaRPr/>
          </a:p>
        </p:txBody>
      </p:sp>
      <p:sp>
        <p:nvSpPr>
          <p:cNvPr id="32" name="Google Shape;32;p5"/>
          <p:cNvSpPr txBox="1">
            <a:spLocks noGrp="1"/>
          </p:cNvSpPr>
          <p:nvPr>
            <p:ph type="body" idx="1"/>
          </p:nvPr>
        </p:nvSpPr>
        <p:spPr>
          <a:xfrm>
            <a:off x="1165498" y="1086799"/>
            <a:ext cx="6858000" cy="37257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000000"/>
              </a:buClr>
              <a:buSzPts val="3000"/>
              <a:buFont typeface="Quicksand"/>
              <a:buChar char="◦"/>
              <a:defRPr sz="3000">
                <a:solidFill>
                  <a:srgbClr val="000000"/>
                </a:solidFill>
                <a:latin typeface="Quicksand"/>
                <a:ea typeface="Quicksand"/>
                <a:cs typeface="Quicksand"/>
                <a:sym typeface="Quicksand"/>
              </a:defRPr>
            </a:lvl1pPr>
            <a:lvl2pPr marL="914400" lvl="1" indent="-381000" rtl="0">
              <a:spcBef>
                <a:spcPts val="0"/>
              </a:spcBef>
              <a:spcAft>
                <a:spcPts val="0"/>
              </a:spcAft>
              <a:buClr>
                <a:srgbClr val="000000"/>
              </a:buClr>
              <a:buSzPts val="2400"/>
              <a:buFont typeface="Quicksand"/>
              <a:buChar char="▫"/>
              <a:defRPr sz="2400">
                <a:solidFill>
                  <a:srgbClr val="000000"/>
                </a:solidFill>
                <a:latin typeface="Quicksand"/>
                <a:ea typeface="Quicksand"/>
                <a:cs typeface="Quicksand"/>
                <a:sym typeface="Quicksand"/>
              </a:defRPr>
            </a:lvl2pPr>
            <a:lvl3pPr marL="1371600" lvl="2" indent="-381000" rtl="0">
              <a:spcBef>
                <a:spcPts val="0"/>
              </a:spcBef>
              <a:spcAft>
                <a:spcPts val="0"/>
              </a:spcAft>
              <a:buClr>
                <a:srgbClr val="000000"/>
              </a:buClr>
              <a:buSzPts val="2400"/>
              <a:buFont typeface="Quicksand"/>
              <a:buChar char="■"/>
              <a:defRPr sz="2400">
                <a:solidFill>
                  <a:srgbClr val="000000"/>
                </a:solidFill>
                <a:latin typeface="Quicksand"/>
                <a:ea typeface="Quicksand"/>
                <a:cs typeface="Quicksand"/>
                <a:sym typeface="Quicksand"/>
              </a:defRPr>
            </a:lvl3pPr>
            <a:lvl4pPr marL="1828800" lvl="3" indent="-342900" rtl="0">
              <a:spcBef>
                <a:spcPts val="0"/>
              </a:spcBef>
              <a:spcAft>
                <a:spcPts val="0"/>
              </a:spcAft>
              <a:buClr>
                <a:srgbClr val="000000"/>
              </a:buClr>
              <a:buSzPts val="1800"/>
              <a:buFont typeface="Quicksand"/>
              <a:buChar char="●"/>
              <a:defRPr sz="1800">
                <a:solidFill>
                  <a:srgbClr val="000000"/>
                </a:solidFill>
                <a:latin typeface="Quicksand"/>
                <a:ea typeface="Quicksand"/>
                <a:cs typeface="Quicksand"/>
                <a:sym typeface="Quicksand"/>
              </a:defRPr>
            </a:lvl4pPr>
            <a:lvl5pPr marL="2286000" lvl="4" indent="-342900" rtl="0">
              <a:spcBef>
                <a:spcPts val="0"/>
              </a:spcBef>
              <a:spcAft>
                <a:spcPts val="0"/>
              </a:spcAft>
              <a:buClr>
                <a:srgbClr val="000000"/>
              </a:buClr>
              <a:buSzPts val="1800"/>
              <a:buFont typeface="Quicksand"/>
              <a:buChar char="○"/>
              <a:defRPr sz="1800">
                <a:solidFill>
                  <a:srgbClr val="000000"/>
                </a:solidFill>
                <a:latin typeface="Quicksand"/>
                <a:ea typeface="Quicksand"/>
                <a:cs typeface="Quicksand"/>
                <a:sym typeface="Quicksand"/>
              </a:defRPr>
            </a:lvl5pPr>
            <a:lvl6pPr marL="2743200" lvl="5" indent="-342900" rtl="0">
              <a:spcBef>
                <a:spcPts val="0"/>
              </a:spcBef>
              <a:spcAft>
                <a:spcPts val="0"/>
              </a:spcAft>
              <a:buClr>
                <a:srgbClr val="000000"/>
              </a:buClr>
              <a:buSzPts val="1800"/>
              <a:buFont typeface="Quicksand"/>
              <a:buChar char="■"/>
              <a:defRPr sz="1800">
                <a:solidFill>
                  <a:srgbClr val="000000"/>
                </a:solidFill>
                <a:latin typeface="Quicksand"/>
                <a:ea typeface="Quicksand"/>
                <a:cs typeface="Quicksand"/>
                <a:sym typeface="Quicksand"/>
              </a:defRPr>
            </a:lvl6pPr>
            <a:lvl7pPr marL="3200400" lvl="6" indent="-342900" rtl="0">
              <a:spcBef>
                <a:spcPts val="0"/>
              </a:spcBef>
              <a:spcAft>
                <a:spcPts val="0"/>
              </a:spcAft>
              <a:buClr>
                <a:srgbClr val="000000"/>
              </a:buClr>
              <a:buSzPts val="1800"/>
              <a:buFont typeface="Quicksand"/>
              <a:buChar char="●"/>
              <a:defRPr sz="1800">
                <a:solidFill>
                  <a:srgbClr val="000000"/>
                </a:solidFill>
                <a:latin typeface="Quicksand"/>
                <a:ea typeface="Quicksand"/>
                <a:cs typeface="Quicksand"/>
                <a:sym typeface="Quicksand"/>
              </a:defRPr>
            </a:lvl7pPr>
            <a:lvl8pPr marL="3657600" lvl="7" indent="-342900" rtl="0">
              <a:spcBef>
                <a:spcPts val="0"/>
              </a:spcBef>
              <a:spcAft>
                <a:spcPts val="0"/>
              </a:spcAft>
              <a:buClr>
                <a:srgbClr val="000000"/>
              </a:buClr>
              <a:buSzPts val="1800"/>
              <a:buFont typeface="Quicksand"/>
              <a:buChar char="○"/>
              <a:defRPr sz="1800">
                <a:solidFill>
                  <a:srgbClr val="000000"/>
                </a:solidFill>
                <a:latin typeface="Quicksand"/>
                <a:ea typeface="Quicksand"/>
                <a:cs typeface="Quicksand"/>
                <a:sym typeface="Quicksand"/>
              </a:defRPr>
            </a:lvl8pPr>
            <a:lvl9pPr marL="4114800" lvl="8" indent="-342900" rtl="0">
              <a:spcBef>
                <a:spcPts val="0"/>
              </a:spcBef>
              <a:spcAft>
                <a:spcPts val="0"/>
              </a:spcAft>
              <a:buClr>
                <a:srgbClr val="000000"/>
              </a:buClr>
              <a:buSzPts val="1800"/>
              <a:buFont typeface="Quicksand"/>
              <a:buChar char="■"/>
              <a:defRPr sz="1800">
                <a:solidFill>
                  <a:srgbClr val="000000"/>
                </a:solidFill>
                <a:latin typeface="Quicksand"/>
                <a:ea typeface="Quicksand"/>
                <a:cs typeface="Quicksand"/>
                <a:sym typeface="Quicksand"/>
              </a:defRPr>
            </a:lvl9pPr>
          </a:lstStyle>
          <a:p>
            <a:endParaRPr/>
          </a:p>
        </p:txBody>
      </p:sp>
      <p:grpSp>
        <p:nvGrpSpPr>
          <p:cNvPr id="33" name="Google Shape;33;p5"/>
          <p:cNvGrpSpPr/>
          <p:nvPr/>
        </p:nvGrpSpPr>
        <p:grpSpPr>
          <a:xfrm>
            <a:off x="844675" y="0"/>
            <a:ext cx="201900" cy="5143500"/>
            <a:chOff x="844675" y="0"/>
            <a:chExt cx="201900" cy="5143500"/>
          </a:xfrm>
        </p:grpSpPr>
        <p:cxnSp>
          <p:nvCxnSpPr>
            <p:cNvPr id="34" name="Google Shape;34;p5"/>
            <p:cNvCxnSpPr/>
            <p:nvPr/>
          </p:nvCxnSpPr>
          <p:spPr>
            <a:xfrm>
              <a:off x="945638" y="0"/>
              <a:ext cx="0" cy="5143500"/>
            </a:xfrm>
            <a:prstGeom prst="straightConnector1">
              <a:avLst/>
            </a:prstGeom>
            <a:noFill/>
            <a:ln w="19050" cap="flat" cmpd="sng">
              <a:solidFill>
                <a:srgbClr val="FF5A60"/>
              </a:solidFill>
              <a:prstDash val="solid"/>
              <a:round/>
              <a:headEnd type="none" w="med" len="med"/>
              <a:tailEnd type="none" w="med" len="med"/>
            </a:ln>
          </p:spPr>
        </p:cxnSp>
        <p:sp>
          <p:nvSpPr>
            <p:cNvPr id="35" name="Google Shape;35;p5"/>
            <p:cNvSpPr/>
            <p:nvPr/>
          </p:nvSpPr>
          <p:spPr>
            <a:xfrm>
              <a:off x="851900" y="583150"/>
              <a:ext cx="187500" cy="1878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874396" y="605794"/>
              <a:ext cx="142500" cy="142500"/>
            </a:xfrm>
            <a:prstGeom prst="ellipse">
              <a:avLst/>
            </a:prstGeom>
            <a:solidFill>
              <a:srgbClr val="FF5A60"/>
            </a:solidFill>
            <a:ln w="9525" cap="flat" cmpd="sng">
              <a:solidFill>
                <a:srgbClr val="C040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44675" y="1400721"/>
              <a:ext cx="201900" cy="201900"/>
            </a:xfrm>
            <a:prstGeom prst="ellipse">
              <a:avLst/>
            </a:prstGeom>
            <a:solidFill>
              <a:schemeClr val="lt1"/>
            </a:solidFill>
            <a:ln w="19050" cap="flat"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 name="Google Shape;38;p5"/>
          <p:cNvPicPr preferRelativeResize="0"/>
          <p:nvPr/>
        </p:nvPicPr>
        <p:blipFill>
          <a:blip r:embed="rId2">
            <a:alphaModFix/>
          </a:blip>
          <a:stretch>
            <a:fillRect/>
          </a:stretch>
        </p:blipFill>
        <p:spPr>
          <a:xfrm>
            <a:off x="8587802" y="4587302"/>
            <a:ext cx="480000" cy="480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solidFill>
          <a:srgbClr val="FFFFFF"/>
        </a:solidFill>
        <a:effectLst/>
      </p:bgPr>
    </p:bg>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a:spcBef>
                <a:spcPts val="0"/>
              </a:spcBef>
              <a:spcAft>
                <a:spcPts val="0"/>
              </a:spcAft>
              <a:buClr>
                <a:srgbClr val="000000"/>
              </a:buClr>
              <a:buSzPts val="1800"/>
              <a:buNone/>
              <a:defRPr>
                <a:solidFill>
                  <a:srgbClr val="000000"/>
                </a:solidFil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41" name="Google Shape;41;p6"/>
          <p:cNvSpPr txBox="1">
            <a:spLocks noGrp="1"/>
          </p:cNvSpPr>
          <p:nvPr>
            <p:ph type="body" idx="1"/>
          </p:nvPr>
        </p:nvSpPr>
        <p:spPr>
          <a:xfrm>
            <a:off x="1165475" y="1174117"/>
            <a:ext cx="33069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Clr>
                <a:srgbClr val="000000"/>
              </a:buClr>
              <a:buSzPts val="2000"/>
              <a:buChar char="◦"/>
              <a:defRPr sz="2000">
                <a:solidFill>
                  <a:srgbClr val="000000"/>
                </a:solidFill>
              </a:defRPr>
            </a:lvl1pPr>
            <a:lvl2pPr marL="914400" lvl="1" indent="-355600">
              <a:spcBef>
                <a:spcPts val="0"/>
              </a:spcBef>
              <a:spcAft>
                <a:spcPts val="0"/>
              </a:spcAft>
              <a:buClr>
                <a:srgbClr val="000000"/>
              </a:buClr>
              <a:buSzPts val="2000"/>
              <a:buChar char="▫"/>
              <a:defRPr sz="2000">
                <a:solidFill>
                  <a:srgbClr val="000000"/>
                </a:solidFill>
              </a:defRPr>
            </a:lvl2pPr>
            <a:lvl3pPr marL="1371600" lvl="2" indent="-355600">
              <a:spcBef>
                <a:spcPts val="0"/>
              </a:spcBef>
              <a:spcAft>
                <a:spcPts val="0"/>
              </a:spcAft>
              <a:buClr>
                <a:srgbClr val="000000"/>
              </a:buClr>
              <a:buSzPts val="2000"/>
              <a:buChar char="■"/>
              <a:defRPr sz="2000">
                <a:solidFill>
                  <a:srgbClr val="000000"/>
                </a:solidFill>
              </a:defRPr>
            </a:lvl3pPr>
            <a:lvl4pPr marL="1828800" lvl="3" indent="-355600">
              <a:spcBef>
                <a:spcPts val="0"/>
              </a:spcBef>
              <a:spcAft>
                <a:spcPts val="0"/>
              </a:spcAft>
              <a:buClr>
                <a:srgbClr val="000000"/>
              </a:buClr>
              <a:buSzPts val="2000"/>
              <a:buChar char="●"/>
              <a:defRPr sz="2000">
                <a:solidFill>
                  <a:srgbClr val="000000"/>
                </a:solidFill>
              </a:defRPr>
            </a:lvl4pPr>
            <a:lvl5pPr marL="2286000" lvl="4" indent="-355600">
              <a:spcBef>
                <a:spcPts val="0"/>
              </a:spcBef>
              <a:spcAft>
                <a:spcPts val="0"/>
              </a:spcAft>
              <a:buClr>
                <a:srgbClr val="000000"/>
              </a:buClr>
              <a:buSzPts val="2000"/>
              <a:buChar char="○"/>
              <a:defRPr sz="2000">
                <a:solidFill>
                  <a:srgbClr val="000000"/>
                </a:solidFill>
              </a:defRPr>
            </a:lvl5pPr>
            <a:lvl6pPr marL="2743200" lvl="5" indent="-355600">
              <a:spcBef>
                <a:spcPts val="0"/>
              </a:spcBef>
              <a:spcAft>
                <a:spcPts val="0"/>
              </a:spcAft>
              <a:buClr>
                <a:srgbClr val="000000"/>
              </a:buClr>
              <a:buSzPts val="2000"/>
              <a:buChar char="■"/>
              <a:defRPr sz="2000">
                <a:solidFill>
                  <a:srgbClr val="000000"/>
                </a:solidFill>
              </a:defRPr>
            </a:lvl6pPr>
            <a:lvl7pPr marL="3200400" lvl="6" indent="-355600">
              <a:spcBef>
                <a:spcPts val="0"/>
              </a:spcBef>
              <a:spcAft>
                <a:spcPts val="0"/>
              </a:spcAft>
              <a:buClr>
                <a:srgbClr val="000000"/>
              </a:buClr>
              <a:buSzPts val="2000"/>
              <a:buChar char="●"/>
              <a:defRPr sz="2000">
                <a:solidFill>
                  <a:srgbClr val="000000"/>
                </a:solidFill>
              </a:defRPr>
            </a:lvl7pPr>
            <a:lvl8pPr marL="3657600" lvl="7" indent="-355600">
              <a:spcBef>
                <a:spcPts val="0"/>
              </a:spcBef>
              <a:spcAft>
                <a:spcPts val="0"/>
              </a:spcAft>
              <a:buClr>
                <a:srgbClr val="000000"/>
              </a:buClr>
              <a:buSzPts val="2000"/>
              <a:buChar char="○"/>
              <a:defRPr sz="2000">
                <a:solidFill>
                  <a:srgbClr val="000000"/>
                </a:solidFill>
              </a:defRPr>
            </a:lvl8pPr>
            <a:lvl9pPr marL="4114800" lvl="8" indent="-355600">
              <a:spcBef>
                <a:spcPts val="0"/>
              </a:spcBef>
              <a:spcAft>
                <a:spcPts val="0"/>
              </a:spcAft>
              <a:buClr>
                <a:srgbClr val="000000"/>
              </a:buClr>
              <a:buSzPts val="2000"/>
              <a:buChar char="■"/>
              <a:defRPr sz="2000">
                <a:solidFill>
                  <a:srgbClr val="000000"/>
                </a:solidFill>
              </a:defRPr>
            </a:lvl9pPr>
          </a:lstStyle>
          <a:p>
            <a:endParaRPr/>
          </a:p>
        </p:txBody>
      </p:sp>
      <p:sp>
        <p:nvSpPr>
          <p:cNvPr id="42" name="Google Shape;42;p6"/>
          <p:cNvSpPr txBox="1">
            <a:spLocks noGrp="1"/>
          </p:cNvSpPr>
          <p:nvPr>
            <p:ph type="body" idx="2"/>
          </p:nvPr>
        </p:nvSpPr>
        <p:spPr>
          <a:xfrm>
            <a:off x="4671570" y="1174117"/>
            <a:ext cx="33069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Clr>
                <a:srgbClr val="000000"/>
              </a:buClr>
              <a:buSzPts val="2000"/>
              <a:buChar char="◦"/>
              <a:defRPr sz="2000">
                <a:solidFill>
                  <a:srgbClr val="000000"/>
                </a:solidFill>
              </a:defRPr>
            </a:lvl1pPr>
            <a:lvl2pPr marL="914400" lvl="1" indent="-355600">
              <a:spcBef>
                <a:spcPts val="0"/>
              </a:spcBef>
              <a:spcAft>
                <a:spcPts val="0"/>
              </a:spcAft>
              <a:buClr>
                <a:srgbClr val="000000"/>
              </a:buClr>
              <a:buSzPts val="2000"/>
              <a:buChar char="▫"/>
              <a:defRPr sz="2000">
                <a:solidFill>
                  <a:srgbClr val="000000"/>
                </a:solidFill>
              </a:defRPr>
            </a:lvl2pPr>
            <a:lvl3pPr marL="1371600" lvl="2" indent="-355600">
              <a:spcBef>
                <a:spcPts val="0"/>
              </a:spcBef>
              <a:spcAft>
                <a:spcPts val="0"/>
              </a:spcAft>
              <a:buClr>
                <a:srgbClr val="000000"/>
              </a:buClr>
              <a:buSzPts val="2000"/>
              <a:buChar char="■"/>
              <a:defRPr sz="2000">
                <a:solidFill>
                  <a:srgbClr val="000000"/>
                </a:solidFill>
              </a:defRPr>
            </a:lvl3pPr>
            <a:lvl4pPr marL="1828800" lvl="3" indent="-355600">
              <a:spcBef>
                <a:spcPts val="0"/>
              </a:spcBef>
              <a:spcAft>
                <a:spcPts val="0"/>
              </a:spcAft>
              <a:buClr>
                <a:srgbClr val="000000"/>
              </a:buClr>
              <a:buSzPts val="2000"/>
              <a:buChar char="●"/>
              <a:defRPr sz="2000">
                <a:solidFill>
                  <a:srgbClr val="000000"/>
                </a:solidFill>
              </a:defRPr>
            </a:lvl4pPr>
            <a:lvl5pPr marL="2286000" lvl="4" indent="-355600">
              <a:spcBef>
                <a:spcPts val="0"/>
              </a:spcBef>
              <a:spcAft>
                <a:spcPts val="0"/>
              </a:spcAft>
              <a:buClr>
                <a:srgbClr val="000000"/>
              </a:buClr>
              <a:buSzPts val="2000"/>
              <a:buChar char="○"/>
              <a:defRPr sz="2000">
                <a:solidFill>
                  <a:srgbClr val="000000"/>
                </a:solidFill>
              </a:defRPr>
            </a:lvl5pPr>
            <a:lvl6pPr marL="2743200" lvl="5" indent="-355600">
              <a:spcBef>
                <a:spcPts val="0"/>
              </a:spcBef>
              <a:spcAft>
                <a:spcPts val="0"/>
              </a:spcAft>
              <a:buClr>
                <a:srgbClr val="000000"/>
              </a:buClr>
              <a:buSzPts val="2000"/>
              <a:buChar char="■"/>
              <a:defRPr sz="2000">
                <a:solidFill>
                  <a:srgbClr val="000000"/>
                </a:solidFill>
              </a:defRPr>
            </a:lvl6pPr>
            <a:lvl7pPr marL="3200400" lvl="6" indent="-355600">
              <a:spcBef>
                <a:spcPts val="0"/>
              </a:spcBef>
              <a:spcAft>
                <a:spcPts val="0"/>
              </a:spcAft>
              <a:buClr>
                <a:srgbClr val="000000"/>
              </a:buClr>
              <a:buSzPts val="2000"/>
              <a:buChar char="●"/>
              <a:defRPr sz="2000">
                <a:solidFill>
                  <a:srgbClr val="000000"/>
                </a:solidFill>
              </a:defRPr>
            </a:lvl7pPr>
            <a:lvl8pPr marL="3657600" lvl="7" indent="-355600">
              <a:spcBef>
                <a:spcPts val="0"/>
              </a:spcBef>
              <a:spcAft>
                <a:spcPts val="0"/>
              </a:spcAft>
              <a:buClr>
                <a:srgbClr val="000000"/>
              </a:buClr>
              <a:buSzPts val="2000"/>
              <a:buChar char="○"/>
              <a:defRPr sz="2000">
                <a:solidFill>
                  <a:srgbClr val="000000"/>
                </a:solidFill>
              </a:defRPr>
            </a:lvl8pPr>
            <a:lvl9pPr marL="4114800" lvl="8" indent="-355600">
              <a:spcBef>
                <a:spcPts val="0"/>
              </a:spcBef>
              <a:spcAft>
                <a:spcPts val="0"/>
              </a:spcAft>
              <a:buClr>
                <a:srgbClr val="000000"/>
              </a:buClr>
              <a:buSzPts val="2000"/>
              <a:buChar char="■"/>
              <a:defRPr sz="2000">
                <a:solidFill>
                  <a:srgbClr val="000000"/>
                </a:solidFill>
              </a:defRPr>
            </a:lvl9pPr>
          </a:lstStyle>
          <a:p>
            <a:endParaRPr/>
          </a:p>
        </p:txBody>
      </p:sp>
      <p:grpSp>
        <p:nvGrpSpPr>
          <p:cNvPr id="43" name="Google Shape;43;p6"/>
          <p:cNvGrpSpPr/>
          <p:nvPr/>
        </p:nvGrpSpPr>
        <p:grpSpPr>
          <a:xfrm>
            <a:off x="844675" y="0"/>
            <a:ext cx="201900" cy="5143500"/>
            <a:chOff x="844675" y="0"/>
            <a:chExt cx="201900" cy="5143500"/>
          </a:xfrm>
        </p:grpSpPr>
        <p:cxnSp>
          <p:nvCxnSpPr>
            <p:cNvPr id="44" name="Google Shape;44;p6"/>
            <p:cNvCxnSpPr/>
            <p:nvPr/>
          </p:nvCxnSpPr>
          <p:spPr>
            <a:xfrm>
              <a:off x="945638" y="0"/>
              <a:ext cx="0" cy="5143500"/>
            </a:xfrm>
            <a:prstGeom prst="straightConnector1">
              <a:avLst/>
            </a:prstGeom>
            <a:noFill/>
            <a:ln w="19050" cap="flat" cmpd="sng">
              <a:solidFill>
                <a:srgbClr val="FF5A60"/>
              </a:solidFill>
              <a:prstDash val="solid"/>
              <a:round/>
              <a:headEnd type="none" w="med" len="med"/>
              <a:tailEnd type="none" w="med" len="med"/>
            </a:ln>
          </p:spPr>
        </p:cxnSp>
        <p:sp>
          <p:nvSpPr>
            <p:cNvPr id="45" name="Google Shape;45;p6"/>
            <p:cNvSpPr/>
            <p:nvPr/>
          </p:nvSpPr>
          <p:spPr>
            <a:xfrm>
              <a:off x="851900" y="583150"/>
              <a:ext cx="187500" cy="1878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874396" y="605794"/>
              <a:ext cx="142500" cy="142500"/>
            </a:xfrm>
            <a:prstGeom prst="ellipse">
              <a:avLst/>
            </a:prstGeom>
            <a:solidFill>
              <a:srgbClr val="FF5A60"/>
            </a:solidFill>
            <a:ln w="9525" cap="flat" cmpd="sng">
              <a:solidFill>
                <a:srgbClr val="C040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844675" y="1400721"/>
              <a:ext cx="201900" cy="201900"/>
            </a:xfrm>
            <a:prstGeom prst="ellipse">
              <a:avLst/>
            </a:prstGeom>
            <a:solidFill>
              <a:schemeClr val="lt1"/>
            </a:solidFill>
            <a:ln w="19050" cap="flat"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 name="Google Shape;48;p6"/>
          <p:cNvPicPr preferRelativeResize="0"/>
          <p:nvPr/>
        </p:nvPicPr>
        <p:blipFill>
          <a:blip r:embed="rId2">
            <a:alphaModFix/>
          </a:blip>
          <a:stretch>
            <a:fillRect/>
          </a:stretch>
        </p:blipFill>
        <p:spPr>
          <a:xfrm>
            <a:off x="8587802" y="4587302"/>
            <a:ext cx="480000" cy="480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solidFill>
          <a:srgbClr val="FFFFFF"/>
        </a:solidFill>
        <a:effectLst/>
      </p:bgPr>
    </p:bg>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a:solidFill>
                  <a:srgbClr val="000000"/>
                </a:solidFill>
              </a:defRPr>
            </a:lvl1pPr>
            <a:lvl2pPr lvl="1" rtl="0">
              <a:spcBef>
                <a:spcPts val="0"/>
              </a:spcBef>
              <a:spcAft>
                <a:spcPts val="0"/>
              </a:spcAft>
              <a:buClr>
                <a:srgbClr val="000000"/>
              </a:buClr>
              <a:buSzPts val="1800"/>
              <a:buNone/>
              <a:defRPr>
                <a:solidFill>
                  <a:srgbClr val="000000"/>
                </a:solidFill>
              </a:defRPr>
            </a:lvl2pPr>
            <a:lvl3pPr lvl="2" rtl="0">
              <a:spcBef>
                <a:spcPts val="0"/>
              </a:spcBef>
              <a:spcAft>
                <a:spcPts val="0"/>
              </a:spcAft>
              <a:buClr>
                <a:srgbClr val="000000"/>
              </a:buClr>
              <a:buSzPts val="1800"/>
              <a:buNone/>
              <a:defRPr>
                <a:solidFill>
                  <a:srgbClr val="000000"/>
                </a:solidFill>
              </a:defRPr>
            </a:lvl3pPr>
            <a:lvl4pPr lvl="3" rtl="0">
              <a:spcBef>
                <a:spcPts val="0"/>
              </a:spcBef>
              <a:spcAft>
                <a:spcPts val="0"/>
              </a:spcAft>
              <a:buClr>
                <a:srgbClr val="000000"/>
              </a:buClr>
              <a:buSzPts val="1800"/>
              <a:buNone/>
              <a:defRPr>
                <a:solidFill>
                  <a:srgbClr val="000000"/>
                </a:solidFill>
              </a:defRPr>
            </a:lvl4pPr>
            <a:lvl5pPr lvl="4" rtl="0">
              <a:spcBef>
                <a:spcPts val="0"/>
              </a:spcBef>
              <a:spcAft>
                <a:spcPts val="0"/>
              </a:spcAft>
              <a:buClr>
                <a:srgbClr val="000000"/>
              </a:buClr>
              <a:buSzPts val="1800"/>
              <a:buNone/>
              <a:defRPr>
                <a:solidFill>
                  <a:srgbClr val="000000"/>
                </a:solidFill>
              </a:defRPr>
            </a:lvl5pPr>
            <a:lvl6pPr lvl="5" rtl="0">
              <a:spcBef>
                <a:spcPts val="0"/>
              </a:spcBef>
              <a:spcAft>
                <a:spcPts val="0"/>
              </a:spcAft>
              <a:buClr>
                <a:srgbClr val="000000"/>
              </a:buClr>
              <a:buSzPts val="1800"/>
              <a:buNone/>
              <a:defRPr>
                <a:solidFill>
                  <a:srgbClr val="000000"/>
                </a:solidFill>
              </a:defRPr>
            </a:lvl6pPr>
            <a:lvl7pPr lvl="6" rtl="0">
              <a:spcBef>
                <a:spcPts val="0"/>
              </a:spcBef>
              <a:spcAft>
                <a:spcPts val="0"/>
              </a:spcAft>
              <a:buClr>
                <a:srgbClr val="000000"/>
              </a:buClr>
              <a:buSzPts val="1800"/>
              <a:buNone/>
              <a:defRPr>
                <a:solidFill>
                  <a:srgbClr val="000000"/>
                </a:solidFill>
              </a:defRPr>
            </a:lvl7pPr>
            <a:lvl8pPr lvl="7" rtl="0">
              <a:spcBef>
                <a:spcPts val="0"/>
              </a:spcBef>
              <a:spcAft>
                <a:spcPts val="0"/>
              </a:spcAft>
              <a:buClr>
                <a:srgbClr val="000000"/>
              </a:buClr>
              <a:buSzPts val="1800"/>
              <a:buNone/>
              <a:defRPr>
                <a:solidFill>
                  <a:srgbClr val="000000"/>
                </a:solidFill>
              </a:defRPr>
            </a:lvl8pPr>
            <a:lvl9pPr lvl="8" rtl="0">
              <a:spcBef>
                <a:spcPts val="0"/>
              </a:spcBef>
              <a:spcAft>
                <a:spcPts val="0"/>
              </a:spcAft>
              <a:buClr>
                <a:srgbClr val="000000"/>
              </a:buClr>
              <a:buSzPts val="1800"/>
              <a:buNone/>
              <a:defRPr>
                <a:solidFill>
                  <a:srgbClr val="000000"/>
                </a:solidFill>
              </a:defRPr>
            </a:lvl9pPr>
          </a:lstStyle>
          <a:p>
            <a:endParaRPr/>
          </a:p>
        </p:txBody>
      </p:sp>
      <p:sp>
        <p:nvSpPr>
          <p:cNvPr id="51" name="Google Shape;51;p7"/>
          <p:cNvSpPr txBox="1">
            <a:spLocks noGrp="1"/>
          </p:cNvSpPr>
          <p:nvPr>
            <p:ph type="body" idx="1"/>
          </p:nvPr>
        </p:nvSpPr>
        <p:spPr>
          <a:xfrm>
            <a:off x="1165475" y="1192298"/>
            <a:ext cx="2403600" cy="3670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Clr>
                <a:srgbClr val="000000"/>
              </a:buClr>
              <a:buSzPts val="1800"/>
              <a:buChar char="◦"/>
              <a:defRPr sz="1800">
                <a:solidFill>
                  <a:srgbClr val="000000"/>
                </a:solidFill>
              </a:defRPr>
            </a:lvl1pPr>
            <a:lvl2pPr marL="914400" lvl="1" indent="-342900" rtl="0">
              <a:spcBef>
                <a:spcPts val="0"/>
              </a:spcBef>
              <a:spcAft>
                <a:spcPts val="0"/>
              </a:spcAft>
              <a:buClr>
                <a:srgbClr val="000000"/>
              </a:buClr>
              <a:buSzPts val="1800"/>
              <a:buChar char="▫"/>
              <a:defRPr sz="1800">
                <a:solidFill>
                  <a:srgbClr val="000000"/>
                </a:solidFill>
              </a:defRPr>
            </a:lvl2pPr>
            <a:lvl3pPr marL="1371600" lvl="2" indent="-342900" rtl="0">
              <a:spcBef>
                <a:spcPts val="0"/>
              </a:spcBef>
              <a:spcAft>
                <a:spcPts val="0"/>
              </a:spcAft>
              <a:buClr>
                <a:srgbClr val="000000"/>
              </a:buClr>
              <a:buSzPts val="1800"/>
              <a:buChar char="■"/>
              <a:defRPr sz="1800">
                <a:solidFill>
                  <a:srgbClr val="000000"/>
                </a:solidFill>
              </a:defRPr>
            </a:lvl3pPr>
            <a:lvl4pPr marL="1828800" lvl="3" indent="-342900" rtl="0">
              <a:spcBef>
                <a:spcPts val="0"/>
              </a:spcBef>
              <a:spcAft>
                <a:spcPts val="0"/>
              </a:spcAft>
              <a:buClr>
                <a:srgbClr val="000000"/>
              </a:buClr>
              <a:buSzPts val="1800"/>
              <a:buChar char="●"/>
              <a:defRPr sz="1800">
                <a:solidFill>
                  <a:srgbClr val="000000"/>
                </a:solidFill>
              </a:defRPr>
            </a:lvl4pPr>
            <a:lvl5pPr marL="2286000" lvl="4" indent="-342900" rtl="0">
              <a:spcBef>
                <a:spcPts val="0"/>
              </a:spcBef>
              <a:spcAft>
                <a:spcPts val="0"/>
              </a:spcAft>
              <a:buClr>
                <a:srgbClr val="000000"/>
              </a:buClr>
              <a:buSzPts val="1800"/>
              <a:buChar char="○"/>
              <a:defRPr sz="1800">
                <a:solidFill>
                  <a:srgbClr val="000000"/>
                </a:solidFill>
              </a:defRPr>
            </a:lvl5pPr>
            <a:lvl6pPr marL="2743200" lvl="5" indent="-342900" rtl="0">
              <a:spcBef>
                <a:spcPts val="0"/>
              </a:spcBef>
              <a:spcAft>
                <a:spcPts val="0"/>
              </a:spcAft>
              <a:buClr>
                <a:srgbClr val="000000"/>
              </a:buClr>
              <a:buSzPts val="1800"/>
              <a:buChar char="■"/>
              <a:defRPr sz="1800">
                <a:solidFill>
                  <a:srgbClr val="000000"/>
                </a:solidFill>
              </a:defRPr>
            </a:lvl6pPr>
            <a:lvl7pPr marL="3200400" lvl="6" indent="-342900" rtl="0">
              <a:spcBef>
                <a:spcPts val="0"/>
              </a:spcBef>
              <a:spcAft>
                <a:spcPts val="0"/>
              </a:spcAft>
              <a:buClr>
                <a:srgbClr val="000000"/>
              </a:buClr>
              <a:buSzPts val="1800"/>
              <a:buChar char="●"/>
              <a:defRPr sz="1800">
                <a:solidFill>
                  <a:srgbClr val="000000"/>
                </a:solidFill>
              </a:defRPr>
            </a:lvl7pPr>
            <a:lvl8pPr marL="3657600" lvl="7" indent="-342900" rtl="0">
              <a:spcBef>
                <a:spcPts val="0"/>
              </a:spcBef>
              <a:spcAft>
                <a:spcPts val="0"/>
              </a:spcAft>
              <a:buClr>
                <a:srgbClr val="000000"/>
              </a:buClr>
              <a:buSzPts val="1800"/>
              <a:buChar char="○"/>
              <a:defRPr sz="1800">
                <a:solidFill>
                  <a:srgbClr val="000000"/>
                </a:solidFill>
              </a:defRPr>
            </a:lvl8pPr>
            <a:lvl9pPr marL="4114800" lvl="8" indent="-342900" rtl="0">
              <a:spcBef>
                <a:spcPts val="0"/>
              </a:spcBef>
              <a:spcAft>
                <a:spcPts val="0"/>
              </a:spcAft>
              <a:buClr>
                <a:srgbClr val="000000"/>
              </a:buClr>
              <a:buSzPts val="1800"/>
              <a:buChar char="■"/>
              <a:defRPr sz="1800">
                <a:solidFill>
                  <a:srgbClr val="000000"/>
                </a:solidFill>
              </a:defRPr>
            </a:lvl9pPr>
          </a:lstStyle>
          <a:p>
            <a:endParaRPr/>
          </a:p>
        </p:txBody>
      </p:sp>
      <p:sp>
        <p:nvSpPr>
          <p:cNvPr id="52" name="Google Shape;52;p7"/>
          <p:cNvSpPr txBox="1">
            <a:spLocks noGrp="1"/>
          </p:cNvSpPr>
          <p:nvPr>
            <p:ph type="body" idx="2"/>
          </p:nvPr>
        </p:nvSpPr>
        <p:spPr>
          <a:xfrm>
            <a:off x="3692249" y="1192298"/>
            <a:ext cx="2403600" cy="3670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Clr>
                <a:srgbClr val="000000"/>
              </a:buClr>
              <a:buSzPts val="1800"/>
              <a:buChar char="◦"/>
              <a:defRPr sz="1800">
                <a:solidFill>
                  <a:srgbClr val="000000"/>
                </a:solidFill>
              </a:defRPr>
            </a:lvl1pPr>
            <a:lvl2pPr marL="914400" lvl="1" indent="-342900" rtl="0">
              <a:spcBef>
                <a:spcPts val="0"/>
              </a:spcBef>
              <a:spcAft>
                <a:spcPts val="0"/>
              </a:spcAft>
              <a:buClr>
                <a:srgbClr val="000000"/>
              </a:buClr>
              <a:buSzPts val="1800"/>
              <a:buChar char="▫"/>
              <a:defRPr sz="1800">
                <a:solidFill>
                  <a:srgbClr val="000000"/>
                </a:solidFill>
              </a:defRPr>
            </a:lvl2pPr>
            <a:lvl3pPr marL="1371600" lvl="2" indent="-342900" rtl="0">
              <a:spcBef>
                <a:spcPts val="0"/>
              </a:spcBef>
              <a:spcAft>
                <a:spcPts val="0"/>
              </a:spcAft>
              <a:buClr>
                <a:srgbClr val="000000"/>
              </a:buClr>
              <a:buSzPts val="1800"/>
              <a:buChar char="■"/>
              <a:defRPr sz="1800">
                <a:solidFill>
                  <a:srgbClr val="000000"/>
                </a:solidFill>
              </a:defRPr>
            </a:lvl3pPr>
            <a:lvl4pPr marL="1828800" lvl="3" indent="-342900" rtl="0">
              <a:spcBef>
                <a:spcPts val="0"/>
              </a:spcBef>
              <a:spcAft>
                <a:spcPts val="0"/>
              </a:spcAft>
              <a:buClr>
                <a:srgbClr val="000000"/>
              </a:buClr>
              <a:buSzPts val="1800"/>
              <a:buChar char="●"/>
              <a:defRPr sz="1800">
                <a:solidFill>
                  <a:srgbClr val="000000"/>
                </a:solidFill>
              </a:defRPr>
            </a:lvl4pPr>
            <a:lvl5pPr marL="2286000" lvl="4" indent="-342900" rtl="0">
              <a:spcBef>
                <a:spcPts val="0"/>
              </a:spcBef>
              <a:spcAft>
                <a:spcPts val="0"/>
              </a:spcAft>
              <a:buClr>
                <a:srgbClr val="000000"/>
              </a:buClr>
              <a:buSzPts val="1800"/>
              <a:buChar char="○"/>
              <a:defRPr sz="1800">
                <a:solidFill>
                  <a:srgbClr val="000000"/>
                </a:solidFill>
              </a:defRPr>
            </a:lvl5pPr>
            <a:lvl6pPr marL="2743200" lvl="5" indent="-342900" rtl="0">
              <a:spcBef>
                <a:spcPts val="0"/>
              </a:spcBef>
              <a:spcAft>
                <a:spcPts val="0"/>
              </a:spcAft>
              <a:buClr>
                <a:srgbClr val="000000"/>
              </a:buClr>
              <a:buSzPts val="1800"/>
              <a:buChar char="■"/>
              <a:defRPr sz="1800">
                <a:solidFill>
                  <a:srgbClr val="000000"/>
                </a:solidFill>
              </a:defRPr>
            </a:lvl6pPr>
            <a:lvl7pPr marL="3200400" lvl="6" indent="-342900" rtl="0">
              <a:spcBef>
                <a:spcPts val="0"/>
              </a:spcBef>
              <a:spcAft>
                <a:spcPts val="0"/>
              </a:spcAft>
              <a:buClr>
                <a:srgbClr val="000000"/>
              </a:buClr>
              <a:buSzPts val="1800"/>
              <a:buChar char="●"/>
              <a:defRPr sz="1800">
                <a:solidFill>
                  <a:srgbClr val="000000"/>
                </a:solidFill>
              </a:defRPr>
            </a:lvl7pPr>
            <a:lvl8pPr marL="3657600" lvl="7" indent="-342900" rtl="0">
              <a:spcBef>
                <a:spcPts val="0"/>
              </a:spcBef>
              <a:spcAft>
                <a:spcPts val="0"/>
              </a:spcAft>
              <a:buClr>
                <a:srgbClr val="000000"/>
              </a:buClr>
              <a:buSzPts val="1800"/>
              <a:buChar char="○"/>
              <a:defRPr sz="1800">
                <a:solidFill>
                  <a:srgbClr val="000000"/>
                </a:solidFill>
              </a:defRPr>
            </a:lvl8pPr>
            <a:lvl9pPr marL="4114800" lvl="8" indent="-342900" rtl="0">
              <a:spcBef>
                <a:spcPts val="0"/>
              </a:spcBef>
              <a:spcAft>
                <a:spcPts val="0"/>
              </a:spcAft>
              <a:buClr>
                <a:srgbClr val="000000"/>
              </a:buClr>
              <a:buSzPts val="1800"/>
              <a:buChar char="■"/>
              <a:defRPr sz="1800">
                <a:solidFill>
                  <a:srgbClr val="000000"/>
                </a:solidFill>
              </a:defRPr>
            </a:lvl9pPr>
          </a:lstStyle>
          <a:p>
            <a:endParaRPr/>
          </a:p>
        </p:txBody>
      </p:sp>
      <p:sp>
        <p:nvSpPr>
          <p:cNvPr id="53" name="Google Shape;53;p7"/>
          <p:cNvSpPr txBox="1">
            <a:spLocks noGrp="1"/>
          </p:cNvSpPr>
          <p:nvPr>
            <p:ph type="body" idx="3"/>
          </p:nvPr>
        </p:nvSpPr>
        <p:spPr>
          <a:xfrm>
            <a:off x="6219023" y="1192298"/>
            <a:ext cx="2403600" cy="3670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Clr>
                <a:srgbClr val="000000"/>
              </a:buClr>
              <a:buSzPts val="1800"/>
              <a:buChar char="◦"/>
              <a:defRPr sz="1800">
                <a:solidFill>
                  <a:srgbClr val="000000"/>
                </a:solidFill>
              </a:defRPr>
            </a:lvl1pPr>
            <a:lvl2pPr marL="914400" lvl="1" indent="-342900" rtl="0">
              <a:spcBef>
                <a:spcPts val="0"/>
              </a:spcBef>
              <a:spcAft>
                <a:spcPts val="0"/>
              </a:spcAft>
              <a:buClr>
                <a:srgbClr val="000000"/>
              </a:buClr>
              <a:buSzPts val="1800"/>
              <a:buChar char="▫"/>
              <a:defRPr sz="1800">
                <a:solidFill>
                  <a:srgbClr val="000000"/>
                </a:solidFill>
              </a:defRPr>
            </a:lvl2pPr>
            <a:lvl3pPr marL="1371600" lvl="2" indent="-342900" rtl="0">
              <a:spcBef>
                <a:spcPts val="0"/>
              </a:spcBef>
              <a:spcAft>
                <a:spcPts val="0"/>
              </a:spcAft>
              <a:buClr>
                <a:srgbClr val="000000"/>
              </a:buClr>
              <a:buSzPts val="1800"/>
              <a:buChar char="■"/>
              <a:defRPr sz="1800">
                <a:solidFill>
                  <a:srgbClr val="000000"/>
                </a:solidFill>
              </a:defRPr>
            </a:lvl3pPr>
            <a:lvl4pPr marL="1828800" lvl="3" indent="-342900" rtl="0">
              <a:spcBef>
                <a:spcPts val="0"/>
              </a:spcBef>
              <a:spcAft>
                <a:spcPts val="0"/>
              </a:spcAft>
              <a:buClr>
                <a:srgbClr val="000000"/>
              </a:buClr>
              <a:buSzPts val="1800"/>
              <a:buChar char="●"/>
              <a:defRPr sz="1800">
                <a:solidFill>
                  <a:srgbClr val="000000"/>
                </a:solidFill>
              </a:defRPr>
            </a:lvl4pPr>
            <a:lvl5pPr marL="2286000" lvl="4" indent="-342900" rtl="0">
              <a:spcBef>
                <a:spcPts val="0"/>
              </a:spcBef>
              <a:spcAft>
                <a:spcPts val="0"/>
              </a:spcAft>
              <a:buClr>
                <a:srgbClr val="000000"/>
              </a:buClr>
              <a:buSzPts val="1800"/>
              <a:buChar char="○"/>
              <a:defRPr sz="1800">
                <a:solidFill>
                  <a:srgbClr val="000000"/>
                </a:solidFill>
              </a:defRPr>
            </a:lvl5pPr>
            <a:lvl6pPr marL="2743200" lvl="5" indent="-342900" rtl="0">
              <a:spcBef>
                <a:spcPts val="0"/>
              </a:spcBef>
              <a:spcAft>
                <a:spcPts val="0"/>
              </a:spcAft>
              <a:buClr>
                <a:srgbClr val="000000"/>
              </a:buClr>
              <a:buSzPts val="1800"/>
              <a:buChar char="■"/>
              <a:defRPr sz="1800">
                <a:solidFill>
                  <a:srgbClr val="000000"/>
                </a:solidFill>
              </a:defRPr>
            </a:lvl6pPr>
            <a:lvl7pPr marL="3200400" lvl="6" indent="-342900" rtl="0">
              <a:spcBef>
                <a:spcPts val="0"/>
              </a:spcBef>
              <a:spcAft>
                <a:spcPts val="0"/>
              </a:spcAft>
              <a:buClr>
                <a:srgbClr val="000000"/>
              </a:buClr>
              <a:buSzPts val="1800"/>
              <a:buChar char="●"/>
              <a:defRPr sz="1800">
                <a:solidFill>
                  <a:srgbClr val="000000"/>
                </a:solidFill>
              </a:defRPr>
            </a:lvl7pPr>
            <a:lvl8pPr marL="3657600" lvl="7" indent="-342900" rtl="0">
              <a:spcBef>
                <a:spcPts val="0"/>
              </a:spcBef>
              <a:spcAft>
                <a:spcPts val="0"/>
              </a:spcAft>
              <a:buClr>
                <a:srgbClr val="000000"/>
              </a:buClr>
              <a:buSzPts val="1800"/>
              <a:buChar char="○"/>
              <a:defRPr sz="1800">
                <a:solidFill>
                  <a:srgbClr val="000000"/>
                </a:solidFill>
              </a:defRPr>
            </a:lvl8pPr>
            <a:lvl9pPr marL="4114800" lvl="8" indent="-342900" rtl="0">
              <a:spcBef>
                <a:spcPts val="0"/>
              </a:spcBef>
              <a:spcAft>
                <a:spcPts val="0"/>
              </a:spcAft>
              <a:buClr>
                <a:srgbClr val="000000"/>
              </a:buClr>
              <a:buSzPts val="1800"/>
              <a:buChar char="■"/>
              <a:defRPr sz="1800">
                <a:solidFill>
                  <a:srgbClr val="000000"/>
                </a:solidFill>
              </a:defRPr>
            </a:lvl9pPr>
          </a:lstStyle>
          <a:p>
            <a:endParaRPr/>
          </a:p>
        </p:txBody>
      </p:sp>
      <p:cxnSp>
        <p:nvCxnSpPr>
          <p:cNvPr id="54" name="Google Shape;54;p7"/>
          <p:cNvCxnSpPr/>
          <p:nvPr/>
        </p:nvCxnSpPr>
        <p:spPr>
          <a:xfrm>
            <a:off x="945638" y="0"/>
            <a:ext cx="0" cy="5143500"/>
          </a:xfrm>
          <a:prstGeom prst="straightConnector1">
            <a:avLst/>
          </a:prstGeom>
          <a:noFill/>
          <a:ln w="19050" cap="flat" cmpd="sng">
            <a:solidFill>
              <a:srgbClr val="FF5A60"/>
            </a:solidFill>
            <a:prstDash val="solid"/>
            <a:round/>
            <a:headEnd type="none" w="med" len="med"/>
            <a:tailEnd type="none" w="med" len="med"/>
          </a:ln>
        </p:spPr>
      </p:cxnSp>
      <p:sp>
        <p:nvSpPr>
          <p:cNvPr id="55" name="Google Shape;55;p7"/>
          <p:cNvSpPr/>
          <p:nvPr/>
        </p:nvSpPr>
        <p:spPr>
          <a:xfrm>
            <a:off x="851900" y="583150"/>
            <a:ext cx="187500" cy="1878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a:off x="874396" y="605794"/>
            <a:ext cx="142500" cy="142500"/>
          </a:xfrm>
          <a:prstGeom prst="ellipse">
            <a:avLst/>
          </a:prstGeom>
          <a:solidFill>
            <a:srgbClr val="FF5A60"/>
          </a:solidFill>
          <a:ln w="9525" cap="flat" cmpd="sng">
            <a:solidFill>
              <a:srgbClr val="C040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a:off x="844675" y="1400721"/>
            <a:ext cx="201900" cy="201900"/>
          </a:xfrm>
          <a:prstGeom prst="ellipse">
            <a:avLst/>
          </a:prstGeom>
          <a:solidFill>
            <a:schemeClr val="lt1"/>
          </a:solidFill>
          <a:ln w="19050" cap="flat"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7"/>
          <p:cNvPicPr preferRelativeResize="0"/>
          <p:nvPr/>
        </p:nvPicPr>
        <p:blipFill>
          <a:blip r:embed="rId2">
            <a:alphaModFix/>
          </a:blip>
          <a:stretch>
            <a:fillRect/>
          </a:stretch>
        </p:blipFill>
        <p:spPr>
          <a:xfrm>
            <a:off x="8587802" y="4587302"/>
            <a:ext cx="480000" cy="480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rgbClr val="FFFFFF"/>
        </a:solidFill>
        <a:effectLst/>
      </p:bgPr>
    </p:bg>
    <p:spTree>
      <p:nvGrpSpPr>
        <p:cNvPr id="1" name="Shape 59"/>
        <p:cNvGrpSpPr/>
        <p:nvPr/>
      </p:nvGrpSpPr>
      <p:grpSpPr>
        <a:xfrm>
          <a:off x="0" y="0"/>
          <a:ext cx="0" cy="0"/>
          <a:chOff x="0" y="0"/>
          <a:chExt cx="0" cy="0"/>
        </a:xfrm>
      </p:grpSpPr>
      <p:sp>
        <p:nvSpPr>
          <p:cNvPr id="60" name="Google Shape;60;p8"/>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a:spcBef>
                <a:spcPts val="0"/>
              </a:spcBef>
              <a:spcAft>
                <a:spcPts val="0"/>
              </a:spcAft>
              <a:buClr>
                <a:srgbClr val="000000"/>
              </a:buClr>
              <a:buSzPts val="1800"/>
              <a:buNone/>
              <a:defRPr>
                <a:solidFill>
                  <a:srgbClr val="000000"/>
                </a:solidFil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cxnSp>
        <p:nvCxnSpPr>
          <p:cNvPr id="61" name="Google Shape;61;p8"/>
          <p:cNvCxnSpPr/>
          <p:nvPr/>
        </p:nvCxnSpPr>
        <p:spPr>
          <a:xfrm>
            <a:off x="945638" y="0"/>
            <a:ext cx="0" cy="5143500"/>
          </a:xfrm>
          <a:prstGeom prst="straightConnector1">
            <a:avLst/>
          </a:prstGeom>
          <a:noFill/>
          <a:ln w="19050" cap="flat" cmpd="sng">
            <a:solidFill>
              <a:srgbClr val="FF5A60"/>
            </a:solidFill>
            <a:prstDash val="solid"/>
            <a:round/>
            <a:headEnd type="none" w="med" len="med"/>
            <a:tailEnd type="none" w="med" len="med"/>
          </a:ln>
        </p:spPr>
      </p:cxnSp>
      <p:sp>
        <p:nvSpPr>
          <p:cNvPr id="62" name="Google Shape;62;p8"/>
          <p:cNvSpPr/>
          <p:nvPr/>
        </p:nvSpPr>
        <p:spPr>
          <a:xfrm>
            <a:off x="851900" y="583150"/>
            <a:ext cx="187500" cy="1878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874396" y="605794"/>
            <a:ext cx="142500" cy="142500"/>
          </a:xfrm>
          <a:prstGeom prst="ellipse">
            <a:avLst/>
          </a:prstGeom>
          <a:solidFill>
            <a:srgbClr val="FF5A60"/>
          </a:solidFill>
          <a:ln w="9525" cap="flat" cmpd="sng">
            <a:solidFill>
              <a:srgbClr val="C040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Google Shape;64;p8"/>
          <p:cNvPicPr preferRelativeResize="0"/>
          <p:nvPr/>
        </p:nvPicPr>
        <p:blipFill>
          <a:blip r:embed="rId2">
            <a:alphaModFix/>
          </a:blip>
          <a:stretch>
            <a:fillRect/>
          </a:stretch>
        </p:blipFill>
        <p:spPr>
          <a:xfrm>
            <a:off x="8587802" y="4587302"/>
            <a:ext cx="480000" cy="480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rgbClr val="FFFFFF"/>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body" idx="1"/>
          </p:nvPr>
        </p:nvSpPr>
        <p:spPr>
          <a:xfrm>
            <a:off x="1165475" y="4331317"/>
            <a:ext cx="7521300" cy="4341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Clr>
                <a:srgbClr val="000000"/>
              </a:buClr>
              <a:buSzPts val="1800"/>
              <a:buNone/>
              <a:defRPr sz="1800">
                <a:solidFill>
                  <a:srgbClr val="000000"/>
                </a:solidFill>
              </a:defRPr>
            </a:lvl1pPr>
          </a:lstStyle>
          <a:p>
            <a:endParaRPr/>
          </a:p>
        </p:txBody>
      </p:sp>
      <p:cxnSp>
        <p:nvCxnSpPr>
          <p:cNvPr id="67" name="Google Shape;67;p9"/>
          <p:cNvCxnSpPr/>
          <p:nvPr/>
        </p:nvCxnSpPr>
        <p:spPr>
          <a:xfrm>
            <a:off x="945638" y="0"/>
            <a:ext cx="0" cy="5143500"/>
          </a:xfrm>
          <a:prstGeom prst="straightConnector1">
            <a:avLst/>
          </a:prstGeom>
          <a:noFill/>
          <a:ln w="19050" cap="flat" cmpd="sng">
            <a:solidFill>
              <a:srgbClr val="FF5A60"/>
            </a:solidFill>
            <a:prstDash val="solid"/>
            <a:round/>
            <a:headEnd type="none" w="med" len="med"/>
            <a:tailEnd type="none" w="med" len="med"/>
          </a:ln>
        </p:spPr>
      </p:cxnSp>
      <p:sp>
        <p:nvSpPr>
          <p:cNvPr id="68" name="Google Shape;68;p9"/>
          <p:cNvSpPr/>
          <p:nvPr/>
        </p:nvSpPr>
        <p:spPr>
          <a:xfrm>
            <a:off x="844675" y="4505121"/>
            <a:ext cx="201900" cy="201900"/>
          </a:xfrm>
          <a:prstGeom prst="ellipse">
            <a:avLst/>
          </a:prstGeom>
          <a:solidFill>
            <a:srgbClr val="FFFFFF"/>
          </a:solidFill>
          <a:ln w="19050" cap="flat"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Google Shape;69;p9"/>
          <p:cNvPicPr preferRelativeResize="0"/>
          <p:nvPr/>
        </p:nvPicPr>
        <p:blipFill>
          <a:blip r:embed="rId2">
            <a:alphaModFix/>
          </a:blip>
          <a:stretch>
            <a:fillRect/>
          </a:stretch>
        </p:blipFill>
        <p:spPr>
          <a:xfrm>
            <a:off x="8587802" y="4587302"/>
            <a:ext cx="480000" cy="480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0"/>
        <p:cNvGrpSpPr/>
        <p:nvPr/>
      </p:nvGrpSpPr>
      <p:grpSpPr>
        <a:xfrm>
          <a:off x="0" y="0"/>
          <a:ext cx="0" cy="0"/>
          <a:chOff x="0" y="0"/>
          <a:chExt cx="0" cy="0"/>
        </a:xfrm>
      </p:grpSpPr>
      <p:cxnSp>
        <p:nvCxnSpPr>
          <p:cNvPr id="71" name="Google Shape;71;p10"/>
          <p:cNvCxnSpPr/>
          <p:nvPr/>
        </p:nvCxnSpPr>
        <p:spPr>
          <a:xfrm>
            <a:off x="945638" y="0"/>
            <a:ext cx="0" cy="5143500"/>
          </a:xfrm>
          <a:prstGeom prst="straightConnector1">
            <a:avLst/>
          </a:prstGeom>
          <a:noFill/>
          <a:ln w="19050" cap="flat" cmpd="sng">
            <a:solidFill>
              <a:srgbClr val="FF5A60"/>
            </a:solidFill>
            <a:prstDash val="solid"/>
            <a:round/>
            <a:headEnd type="none" w="med" len="med"/>
            <a:tailEnd type="none" w="med" len="med"/>
          </a:ln>
        </p:spPr>
      </p:cxnSp>
      <p:sp>
        <p:nvSpPr>
          <p:cNvPr id="72" name="Google Shape;72;p10"/>
          <p:cNvSpPr/>
          <p:nvPr/>
        </p:nvSpPr>
        <p:spPr>
          <a:xfrm>
            <a:off x="844675" y="2470800"/>
            <a:ext cx="201900" cy="201900"/>
          </a:xfrm>
          <a:prstGeom prst="ellipse">
            <a:avLst/>
          </a:prstGeom>
          <a:solidFill>
            <a:srgbClr val="FFFFFF"/>
          </a:solidFill>
          <a:ln w="19050" cap="flat"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 name="Google Shape;73;p10"/>
          <p:cNvPicPr preferRelativeResize="0"/>
          <p:nvPr/>
        </p:nvPicPr>
        <p:blipFill>
          <a:blip r:embed="rId2">
            <a:alphaModFix/>
          </a:blip>
          <a:stretch>
            <a:fillRect/>
          </a:stretch>
        </p:blipFill>
        <p:spPr>
          <a:xfrm>
            <a:off x="8587802" y="4587302"/>
            <a:ext cx="480000" cy="480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5A6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FFFFFF"/>
              </a:buClr>
              <a:buSzPts val="1800"/>
              <a:buFont typeface="Questrial"/>
              <a:buNone/>
              <a:defRPr sz="1800">
                <a:solidFill>
                  <a:srgbClr val="FFFFFF"/>
                </a:solidFill>
                <a:latin typeface="Questrial"/>
                <a:ea typeface="Questrial"/>
                <a:cs typeface="Questrial"/>
                <a:sym typeface="Questrial"/>
              </a:defRPr>
            </a:lvl1pPr>
            <a:lvl2pPr lvl="1">
              <a:spcBef>
                <a:spcPts val="0"/>
              </a:spcBef>
              <a:spcAft>
                <a:spcPts val="0"/>
              </a:spcAft>
              <a:buClr>
                <a:schemeClr val="accent1"/>
              </a:buClr>
              <a:buSzPts val="1800"/>
              <a:buFont typeface="Questrial"/>
              <a:buNone/>
              <a:defRPr sz="1800">
                <a:solidFill>
                  <a:schemeClr val="accent1"/>
                </a:solidFill>
                <a:latin typeface="Questrial"/>
                <a:ea typeface="Questrial"/>
                <a:cs typeface="Questrial"/>
                <a:sym typeface="Questrial"/>
              </a:defRPr>
            </a:lvl2pPr>
            <a:lvl3pPr lvl="2">
              <a:spcBef>
                <a:spcPts val="0"/>
              </a:spcBef>
              <a:spcAft>
                <a:spcPts val="0"/>
              </a:spcAft>
              <a:buClr>
                <a:schemeClr val="accent1"/>
              </a:buClr>
              <a:buSzPts val="1800"/>
              <a:buFont typeface="Questrial"/>
              <a:buNone/>
              <a:defRPr sz="1800">
                <a:solidFill>
                  <a:schemeClr val="accent1"/>
                </a:solidFill>
                <a:latin typeface="Questrial"/>
                <a:ea typeface="Questrial"/>
                <a:cs typeface="Questrial"/>
                <a:sym typeface="Questrial"/>
              </a:defRPr>
            </a:lvl3pPr>
            <a:lvl4pPr lvl="3">
              <a:spcBef>
                <a:spcPts val="0"/>
              </a:spcBef>
              <a:spcAft>
                <a:spcPts val="0"/>
              </a:spcAft>
              <a:buClr>
                <a:schemeClr val="accent1"/>
              </a:buClr>
              <a:buSzPts val="1800"/>
              <a:buFont typeface="Questrial"/>
              <a:buNone/>
              <a:defRPr sz="1800">
                <a:solidFill>
                  <a:schemeClr val="accent1"/>
                </a:solidFill>
                <a:latin typeface="Questrial"/>
                <a:ea typeface="Questrial"/>
                <a:cs typeface="Questrial"/>
                <a:sym typeface="Questrial"/>
              </a:defRPr>
            </a:lvl4pPr>
            <a:lvl5pPr lvl="4">
              <a:spcBef>
                <a:spcPts val="0"/>
              </a:spcBef>
              <a:spcAft>
                <a:spcPts val="0"/>
              </a:spcAft>
              <a:buClr>
                <a:schemeClr val="accent1"/>
              </a:buClr>
              <a:buSzPts val="1800"/>
              <a:buFont typeface="Questrial"/>
              <a:buNone/>
              <a:defRPr sz="1800">
                <a:solidFill>
                  <a:schemeClr val="accent1"/>
                </a:solidFill>
                <a:latin typeface="Questrial"/>
                <a:ea typeface="Questrial"/>
                <a:cs typeface="Questrial"/>
                <a:sym typeface="Questrial"/>
              </a:defRPr>
            </a:lvl5pPr>
            <a:lvl6pPr lvl="5">
              <a:spcBef>
                <a:spcPts val="0"/>
              </a:spcBef>
              <a:spcAft>
                <a:spcPts val="0"/>
              </a:spcAft>
              <a:buClr>
                <a:schemeClr val="accent1"/>
              </a:buClr>
              <a:buSzPts val="1800"/>
              <a:buFont typeface="Questrial"/>
              <a:buNone/>
              <a:defRPr sz="1800">
                <a:solidFill>
                  <a:schemeClr val="accent1"/>
                </a:solidFill>
                <a:latin typeface="Questrial"/>
                <a:ea typeface="Questrial"/>
                <a:cs typeface="Questrial"/>
                <a:sym typeface="Questrial"/>
              </a:defRPr>
            </a:lvl6pPr>
            <a:lvl7pPr lvl="6">
              <a:spcBef>
                <a:spcPts val="0"/>
              </a:spcBef>
              <a:spcAft>
                <a:spcPts val="0"/>
              </a:spcAft>
              <a:buClr>
                <a:schemeClr val="accent1"/>
              </a:buClr>
              <a:buSzPts val="1800"/>
              <a:buFont typeface="Questrial"/>
              <a:buNone/>
              <a:defRPr sz="1800">
                <a:solidFill>
                  <a:schemeClr val="accent1"/>
                </a:solidFill>
                <a:latin typeface="Questrial"/>
                <a:ea typeface="Questrial"/>
                <a:cs typeface="Questrial"/>
                <a:sym typeface="Questrial"/>
              </a:defRPr>
            </a:lvl7pPr>
            <a:lvl8pPr lvl="7">
              <a:spcBef>
                <a:spcPts val="0"/>
              </a:spcBef>
              <a:spcAft>
                <a:spcPts val="0"/>
              </a:spcAft>
              <a:buClr>
                <a:schemeClr val="accent1"/>
              </a:buClr>
              <a:buSzPts val="1800"/>
              <a:buFont typeface="Questrial"/>
              <a:buNone/>
              <a:defRPr sz="1800">
                <a:solidFill>
                  <a:schemeClr val="accent1"/>
                </a:solidFill>
                <a:latin typeface="Questrial"/>
                <a:ea typeface="Questrial"/>
                <a:cs typeface="Questrial"/>
                <a:sym typeface="Questrial"/>
              </a:defRPr>
            </a:lvl8pPr>
            <a:lvl9pPr lvl="8">
              <a:spcBef>
                <a:spcPts val="0"/>
              </a:spcBef>
              <a:spcAft>
                <a:spcPts val="0"/>
              </a:spcAft>
              <a:buClr>
                <a:schemeClr val="accent1"/>
              </a:buClr>
              <a:buSzPts val="1800"/>
              <a:buFont typeface="Questrial"/>
              <a:buNone/>
              <a:defRPr sz="1800">
                <a:solidFill>
                  <a:schemeClr val="accent1"/>
                </a:solidFill>
                <a:latin typeface="Questrial"/>
                <a:ea typeface="Questrial"/>
                <a:cs typeface="Questrial"/>
                <a:sym typeface="Questrial"/>
              </a:defRPr>
            </a:lvl9pPr>
          </a:lstStyle>
          <a:p>
            <a:endParaRPr/>
          </a:p>
        </p:txBody>
      </p:sp>
      <p:sp>
        <p:nvSpPr>
          <p:cNvPr id="7" name="Google Shape;7;p1"/>
          <p:cNvSpPr txBox="1">
            <a:spLocks noGrp="1"/>
          </p:cNvSpPr>
          <p:nvPr>
            <p:ph type="body" idx="1"/>
          </p:nvPr>
        </p:nvSpPr>
        <p:spPr>
          <a:xfrm>
            <a:off x="1165498" y="1086799"/>
            <a:ext cx="6858000" cy="37257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FFFFFF"/>
              </a:buClr>
              <a:buSzPts val="2400"/>
              <a:buFont typeface="Questrial"/>
              <a:buChar char="◦"/>
              <a:defRPr sz="2400">
                <a:solidFill>
                  <a:srgbClr val="FFFFFF"/>
                </a:solidFill>
                <a:latin typeface="Questrial"/>
                <a:ea typeface="Questrial"/>
                <a:cs typeface="Questrial"/>
                <a:sym typeface="Questrial"/>
              </a:defRPr>
            </a:lvl1pPr>
            <a:lvl2pPr marL="914400" lvl="1" indent="-381000">
              <a:spcBef>
                <a:spcPts val="0"/>
              </a:spcBef>
              <a:spcAft>
                <a:spcPts val="0"/>
              </a:spcAft>
              <a:buClr>
                <a:srgbClr val="FFFFFF"/>
              </a:buClr>
              <a:buSzPts val="2400"/>
              <a:buFont typeface="Questrial"/>
              <a:buChar char="▫"/>
              <a:defRPr sz="2400">
                <a:solidFill>
                  <a:srgbClr val="FFFFFF"/>
                </a:solidFill>
                <a:latin typeface="Questrial"/>
                <a:ea typeface="Questrial"/>
                <a:cs typeface="Questrial"/>
                <a:sym typeface="Questrial"/>
              </a:defRPr>
            </a:lvl2pPr>
            <a:lvl3pPr marL="1371600" lvl="2" indent="-381000">
              <a:spcBef>
                <a:spcPts val="0"/>
              </a:spcBef>
              <a:spcAft>
                <a:spcPts val="0"/>
              </a:spcAft>
              <a:buClr>
                <a:srgbClr val="FFFFFF"/>
              </a:buClr>
              <a:buSzPts val="2400"/>
              <a:buFont typeface="Questrial"/>
              <a:buChar char="■"/>
              <a:defRPr sz="2400">
                <a:solidFill>
                  <a:srgbClr val="FFFFFF"/>
                </a:solidFill>
                <a:latin typeface="Questrial"/>
                <a:ea typeface="Questrial"/>
                <a:cs typeface="Questrial"/>
                <a:sym typeface="Questrial"/>
              </a:defRPr>
            </a:lvl3pPr>
            <a:lvl4pPr marL="1828800" lvl="3" indent="-381000">
              <a:spcBef>
                <a:spcPts val="0"/>
              </a:spcBef>
              <a:spcAft>
                <a:spcPts val="0"/>
              </a:spcAft>
              <a:buClr>
                <a:srgbClr val="FFFFFF"/>
              </a:buClr>
              <a:buSzPts val="2400"/>
              <a:buFont typeface="Questrial"/>
              <a:buChar char="●"/>
              <a:defRPr sz="2400">
                <a:solidFill>
                  <a:srgbClr val="FFFFFF"/>
                </a:solidFill>
                <a:latin typeface="Questrial"/>
                <a:ea typeface="Questrial"/>
                <a:cs typeface="Questrial"/>
                <a:sym typeface="Questrial"/>
              </a:defRPr>
            </a:lvl4pPr>
            <a:lvl5pPr marL="2286000" lvl="4" indent="-381000">
              <a:spcBef>
                <a:spcPts val="0"/>
              </a:spcBef>
              <a:spcAft>
                <a:spcPts val="0"/>
              </a:spcAft>
              <a:buClr>
                <a:srgbClr val="FFFFFF"/>
              </a:buClr>
              <a:buSzPts val="2400"/>
              <a:buFont typeface="Questrial"/>
              <a:buChar char="○"/>
              <a:defRPr sz="2400">
                <a:solidFill>
                  <a:srgbClr val="FFFFFF"/>
                </a:solidFill>
                <a:latin typeface="Questrial"/>
                <a:ea typeface="Questrial"/>
                <a:cs typeface="Questrial"/>
                <a:sym typeface="Questrial"/>
              </a:defRPr>
            </a:lvl5pPr>
            <a:lvl6pPr marL="2743200" lvl="5" indent="-381000">
              <a:spcBef>
                <a:spcPts val="0"/>
              </a:spcBef>
              <a:spcAft>
                <a:spcPts val="0"/>
              </a:spcAft>
              <a:buClr>
                <a:srgbClr val="FFFFFF"/>
              </a:buClr>
              <a:buSzPts val="2400"/>
              <a:buFont typeface="Questrial"/>
              <a:buChar char="■"/>
              <a:defRPr sz="2400">
                <a:solidFill>
                  <a:srgbClr val="FFFFFF"/>
                </a:solidFill>
                <a:latin typeface="Questrial"/>
                <a:ea typeface="Questrial"/>
                <a:cs typeface="Questrial"/>
                <a:sym typeface="Questrial"/>
              </a:defRPr>
            </a:lvl6pPr>
            <a:lvl7pPr marL="3200400" lvl="6" indent="-381000">
              <a:spcBef>
                <a:spcPts val="0"/>
              </a:spcBef>
              <a:spcAft>
                <a:spcPts val="0"/>
              </a:spcAft>
              <a:buClr>
                <a:srgbClr val="FFFFFF"/>
              </a:buClr>
              <a:buSzPts val="2400"/>
              <a:buFont typeface="Questrial"/>
              <a:buChar char="●"/>
              <a:defRPr sz="2400">
                <a:solidFill>
                  <a:srgbClr val="FFFFFF"/>
                </a:solidFill>
                <a:latin typeface="Questrial"/>
                <a:ea typeface="Questrial"/>
                <a:cs typeface="Questrial"/>
                <a:sym typeface="Questrial"/>
              </a:defRPr>
            </a:lvl7pPr>
            <a:lvl8pPr marL="3657600" lvl="7" indent="-381000">
              <a:spcBef>
                <a:spcPts val="0"/>
              </a:spcBef>
              <a:spcAft>
                <a:spcPts val="0"/>
              </a:spcAft>
              <a:buClr>
                <a:srgbClr val="FFFFFF"/>
              </a:buClr>
              <a:buSzPts val="2400"/>
              <a:buFont typeface="Questrial"/>
              <a:buChar char="○"/>
              <a:defRPr sz="2400">
                <a:solidFill>
                  <a:srgbClr val="FFFFFF"/>
                </a:solidFill>
                <a:latin typeface="Questrial"/>
                <a:ea typeface="Questrial"/>
                <a:cs typeface="Questrial"/>
                <a:sym typeface="Questrial"/>
              </a:defRPr>
            </a:lvl8pPr>
            <a:lvl9pPr marL="4114800" lvl="8" indent="-381000">
              <a:spcBef>
                <a:spcPts val="0"/>
              </a:spcBef>
              <a:spcAft>
                <a:spcPts val="0"/>
              </a:spcAft>
              <a:buClr>
                <a:srgbClr val="FFFFFF"/>
              </a:buClr>
              <a:buSzPts val="2400"/>
              <a:buFont typeface="Questrial"/>
              <a:buChar char="■"/>
              <a:defRPr sz="2400">
                <a:solidFill>
                  <a:srgbClr val="FFFFFF"/>
                </a:solidFill>
                <a:latin typeface="Questrial"/>
                <a:ea typeface="Questrial"/>
                <a:cs typeface="Questrial"/>
                <a:sym typeface="Questrial"/>
              </a:defRPr>
            </a:lvl9pPr>
          </a:lstStyle>
          <a:p>
            <a:endParaRPr/>
          </a:p>
        </p:txBody>
      </p:sp>
      <p:sp>
        <p:nvSpPr>
          <p:cNvPr id="8" name="Google Shape;8;p1"/>
          <p:cNvSpPr txBox="1">
            <a:spLocks noGrp="1"/>
          </p:cNvSpPr>
          <p:nvPr>
            <p:ph type="sldNum" idx="12"/>
          </p:nvPr>
        </p:nvSpPr>
        <p:spPr>
          <a:xfrm>
            <a:off x="8523157" y="4828331"/>
            <a:ext cx="548700" cy="315300"/>
          </a:xfrm>
          <a:prstGeom prst="rect">
            <a:avLst/>
          </a:prstGeom>
          <a:noFill/>
          <a:ln>
            <a:noFill/>
          </a:ln>
        </p:spPr>
        <p:txBody>
          <a:bodyPr spcFirstLastPara="1" wrap="square" lIns="91425" tIns="91425" rIns="91425" bIns="91425" anchor="t" anchorCtr="0">
            <a:noAutofit/>
          </a:bodyPr>
          <a:lstStyle>
            <a:lvl1pPr lvl="0" algn="r" rtl="0">
              <a:buNone/>
              <a:defRPr sz="1200">
                <a:solidFill>
                  <a:srgbClr val="39C0BA"/>
                </a:solidFill>
                <a:latin typeface="Quicksand"/>
                <a:ea typeface="Quicksand"/>
                <a:cs typeface="Quicksand"/>
                <a:sym typeface="Quicksand"/>
              </a:defRPr>
            </a:lvl1pPr>
            <a:lvl2pPr lvl="1" algn="r" rtl="0">
              <a:buNone/>
              <a:defRPr sz="1200">
                <a:solidFill>
                  <a:srgbClr val="39C0BA"/>
                </a:solidFill>
                <a:latin typeface="Quicksand"/>
                <a:ea typeface="Quicksand"/>
                <a:cs typeface="Quicksand"/>
                <a:sym typeface="Quicksand"/>
              </a:defRPr>
            </a:lvl2pPr>
            <a:lvl3pPr lvl="2" algn="r" rtl="0">
              <a:buNone/>
              <a:defRPr sz="1200">
                <a:solidFill>
                  <a:srgbClr val="39C0BA"/>
                </a:solidFill>
                <a:latin typeface="Quicksand"/>
                <a:ea typeface="Quicksand"/>
                <a:cs typeface="Quicksand"/>
                <a:sym typeface="Quicksand"/>
              </a:defRPr>
            </a:lvl3pPr>
            <a:lvl4pPr lvl="3" algn="r" rtl="0">
              <a:buNone/>
              <a:defRPr sz="1200">
                <a:solidFill>
                  <a:srgbClr val="39C0BA"/>
                </a:solidFill>
                <a:latin typeface="Quicksand"/>
                <a:ea typeface="Quicksand"/>
                <a:cs typeface="Quicksand"/>
                <a:sym typeface="Quicksand"/>
              </a:defRPr>
            </a:lvl4pPr>
            <a:lvl5pPr lvl="4" algn="r" rtl="0">
              <a:buNone/>
              <a:defRPr sz="1200">
                <a:solidFill>
                  <a:srgbClr val="39C0BA"/>
                </a:solidFill>
                <a:latin typeface="Quicksand"/>
                <a:ea typeface="Quicksand"/>
                <a:cs typeface="Quicksand"/>
                <a:sym typeface="Quicksand"/>
              </a:defRPr>
            </a:lvl5pPr>
            <a:lvl6pPr lvl="5" algn="r" rtl="0">
              <a:buNone/>
              <a:defRPr sz="1200">
                <a:solidFill>
                  <a:srgbClr val="39C0BA"/>
                </a:solidFill>
                <a:latin typeface="Quicksand"/>
                <a:ea typeface="Quicksand"/>
                <a:cs typeface="Quicksand"/>
                <a:sym typeface="Quicksand"/>
              </a:defRPr>
            </a:lvl6pPr>
            <a:lvl7pPr lvl="6" algn="r" rtl="0">
              <a:buNone/>
              <a:defRPr sz="1200">
                <a:solidFill>
                  <a:srgbClr val="39C0BA"/>
                </a:solidFill>
                <a:latin typeface="Quicksand"/>
                <a:ea typeface="Quicksand"/>
                <a:cs typeface="Quicksand"/>
                <a:sym typeface="Quicksand"/>
              </a:defRPr>
            </a:lvl7pPr>
            <a:lvl8pPr lvl="7" algn="r" rtl="0">
              <a:buNone/>
              <a:defRPr sz="1200">
                <a:solidFill>
                  <a:srgbClr val="39C0BA"/>
                </a:solidFill>
                <a:latin typeface="Quicksand"/>
                <a:ea typeface="Quicksand"/>
                <a:cs typeface="Quicksand"/>
                <a:sym typeface="Quicksand"/>
              </a:defRPr>
            </a:lvl8pPr>
            <a:lvl9pPr lvl="8" algn="r" rtl="0">
              <a:buNone/>
              <a:defRPr sz="1200">
                <a:solidFill>
                  <a:srgbClr val="39C0BA"/>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jp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5A60"/>
        </a:solidFill>
        <a:effectLst/>
      </p:bgPr>
    </p:bg>
    <p:spTree>
      <p:nvGrpSpPr>
        <p:cNvPr id="1" name="Shape 80"/>
        <p:cNvGrpSpPr/>
        <p:nvPr/>
      </p:nvGrpSpPr>
      <p:grpSpPr>
        <a:xfrm>
          <a:off x="0" y="0"/>
          <a:ext cx="0" cy="0"/>
          <a:chOff x="0" y="0"/>
          <a:chExt cx="0" cy="0"/>
        </a:xfrm>
      </p:grpSpPr>
      <p:pic>
        <p:nvPicPr>
          <p:cNvPr id="81" name="Google Shape;81;p12"/>
          <p:cNvPicPr preferRelativeResize="0"/>
          <p:nvPr/>
        </p:nvPicPr>
        <p:blipFill rotWithShape="1">
          <a:blip r:embed="rId3">
            <a:alphaModFix/>
          </a:blip>
          <a:srcRect l="8989" r="62528" b="15016"/>
          <a:stretch/>
        </p:blipFill>
        <p:spPr>
          <a:xfrm>
            <a:off x="107150" y="-8775"/>
            <a:ext cx="1474475" cy="1639150"/>
          </a:xfrm>
          <a:prstGeom prst="rect">
            <a:avLst/>
          </a:prstGeom>
          <a:noFill/>
          <a:ln>
            <a:noFill/>
          </a:ln>
        </p:spPr>
      </p:pic>
      <p:sp>
        <p:nvSpPr>
          <p:cNvPr id="82" name="Google Shape;82;p12"/>
          <p:cNvSpPr txBox="1">
            <a:spLocks noGrp="1"/>
          </p:cNvSpPr>
          <p:nvPr>
            <p:ph type="ctrTitle"/>
          </p:nvPr>
        </p:nvSpPr>
        <p:spPr>
          <a:xfrm>
            <a:off x="1823300" y="1360619"/>
            <a:ext cx="6680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600" b="1"/>
              <a:t>Airbnb Price Prediction </a:t>
            </a:r>
            <a:endParaRPr sz="6600" b="1">
              <a:latin typeface="Questrial"/>
              <a:ea typeface="Questrial"/>
              <a:cs typeface="Questrial"/>
              <a:sym typeface="Questrial"/>
            </a:endParaRPr>
          </a:p>
        </p:txBody>
      </p:sp>
      <p:sp>
        <p:nvSpPr>
          <p:cNvPr id="83" name="Google Shape;83;p12"/>
          <p:cNvSpPr txBox="1"/>
          <p:nvPr/>
        </p:nvSpPr>
        <p:spPr>
          <a:xfrm>
            <a:off x="1838150" y="3495600"/>
            <a:ext cx="6650700" cy="6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Questrial"/>
                <a:ea typeface="Questrial"/>
                <a:cs typeface="Questrial"/>
                <a:sym typeface="Questrial"/>
              </a:rPr>
              <a:t>Building a price recommendation system for new airbnb hosts through data mining and numeric prediction modeling</a:t>
            </a:r>
            <a:endParaRPr sz="1800">
              <a:solidFill>
                <a:srgbClr val="FFFFFF"/>
              </a:solidFill>
              <a:latin typeface="Questrial"/>
              <a:ea typeface="Questrial"/>
              <a:cs typeface="Questrial"/>
              <a:sym typeface="Questrial"/>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1"/>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Data Understanding - EDA</a:t>
            </a:r>
            <a:endParaRPr sz="3000"/>
          </a:p>
        </p:txBody>
      </p:sp>
      <p:sp>
        <p:nvSpPr>
          <p:cNvPr id="241" name="Google Shape;241;p21"/>
          <p:cNvSpPr txBox="1">
            <a:spLocks noGrp="1"/>
          </p:cNvSpPr>
          <p:nvPr>
            <p:ph type="body" idx="1"/>
          </p:nvPr>
        </p:nvSpPr>
        <p:spPr>
          <a:xfrm>
            <a:off x="1763525" y="4156068"/>
            <a:ext cx="3306900" cy="491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a:t>Feature generated:</a:t>
            </a:r>
            <a:endParaRPr sz="1200"/>
          </a:p>
          <a:p>
            <a:pPr marL="0" lvl="0" indent="0" algn="l" rtl="0">
              <a:spcBef>
                <a:spcPts val="600"/>
              </a:spcBef>
              <a:spcAft>
                <a:spcPts val="0"/>
              </a:spcAft>
              <a:buNone/>
            </a:pPr>
            <a:r>
              <a:rPr lang="en"/>
              <a:t>Boroughs Scores</a:t>
            </a:r>
            <a:endParaRPr/>
          </a:p>
        </p:txBody>
      </p:sp>
      <p:sp>
        <p:nvSpPr>
          <p:cNvPr id="242" name="Google Shape;242;p21"/>
          <p:cNvSpPr txBox="1">
            <a:spLocks noGrp="1"/>
          </p:cNvSpPr>
          <p:nvPr>
            <p:ph type="body" idx="2"/>
          </p:nvPr>
        </p:nvSpPr>
        <p:spPr>
          <a:xfrm>
            <a:off x="5258788" y="4156069"/>
            <a:ext cx="3306900" cy="806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a:t>Feature generated:</a:t>
            </a:r>
            <a:endParaRPr sz="1200"/>
          </a:p>
          <a:p>
            <a:pPr marL="0" lvl="0" indent="0" algn="l" rtl="0">
              <a:spcBef>
                <a:spcPts val="600"/>
              </a:spcBef>
              <a:spcAft>
                <a:spcPts val="0"/>
              </a:spcAft>
              <a:buNone/>
            </a:pPr>
            <a:r>
              <a:rPr lang="en"/>
              <a:t>Distance to City Center</a:t>
            </a:r>
            <a:endParaRPr/>
          </a:p>
          <a:p>
            <a:pPr marL="0" lvl="0" indent="0" algn="ctr" rtl="0">
              <a:spcBef>
                <a:spcPts val="600"/>
              </a:spcBef>
              <a:spcAft>
                <a:spcPts val="0"/>
              </a:spcAft>
              <a:buNone/>
            </a:pPr>
            <a:endParaRPr/>
          </a:p>
        </p:txBody>
      </p:sp>
      <p:pic>
        <p:nvPicPr>
          <p:cNvPr id="243" name="Google Shape;243;p21"/>
          <p:cNvPicPr preferRelativeResize="0"/>
          <p:nvPr/>
        </p:nvPicPr>
        <p:blipFill>
          <a:blip r:embed="rId3">
            <a:alphaModFix/>
          </a:blip>
          <a:stretch>
            <a:fillRect/>
          </a:stretch>
        </p:blipFill>
        <p:spPr>
          <a:xfrm>
            <a:off x="1271000" y="1063700"/>
            <a:ext cx="3470449" cy="3175500"/>
          </a:xfrm>
          <a:prstGeom prst="rect">
            <a:avLst/>
          </a:prstGeom>
          <a:noFill/>
          <a:ln>
            <a:noFill/>
          </a:ln>
        </p:spPr>
      </p:pic>
      <p:pic>
        <p:nvPicPr>
          <p:cNvPr id="244" name="Google Shape;244;p21"/>
          <p:cNvPicPr preferRelativeResize="0"/>
          <p:nvPr/>
        </p:nvPicPr>
        <p:blipFill>
          <a:blip r:embed="rId4">
            <a:alphaModFix/>
          </a:blip>
          <a:stretch>
            <a:fillRect/>
          </a:stretch>
        </p:blipFill>
        <p:spPr>
          <a:xfrm>
            <a:off x="4938775" y="1297725"/>
            <a:ext cx="3946926" cy="2858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2"/>
          <p:cNvSpPr txBox="1">
            <a:spLocks noGrp="1"/>
          </p:cNvSpPr>
          <p:nvPr>
            <p:ph type="title"/>
          </p:nvPr>
        </p:nvSpPr>
        <p:spPr>
          <a:xfrm>
            <a:off x="1165475" y="321476"/>
            <a:ext cx="6858000" cy="57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Data Preparation - Cleaning</a:t>
            </a:r>
            <a:endParaRPr sz="3000"/>
          </a:p>
        </p:txBody>
      </p:sp>
      <p:sp>
        <p:nvSpPr>
          <p:cNvPr id="250" name="Google Shape;250;p22"/>
          <p:cNvSpPr txBox="1">
            <a:spLocks noGrp="1"/>
          </p:cNvSpPr>
          <p:nvPr>
            <p:ph type="body" idx="1"/>
          </p:nvPr>
        </p:nvSpPr>
        <p:spPr>
          <a:xfrm>
            <a:off x="1165475" y="938400"/>
            <a:ext cx="7391700" cy="37257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 sz="1800" b="1"/>
              <a:t>Missing values</a:t>
            </a:r>
            <a:r>
              <a:rPr lang="en" sz="1800"/>
              <a:t> </a:t>
            </a:r>
            <a:endParaRPr sz="1800"/>
          </a:p>
          <a:p>
            <a:pPr marL="914400" lvl="1" indent="-317500" algn="l" rtl="0">
              <a:spcBef>
                <a:spcPts val="0"/>
              </a:spcBef>
              <a:spcAft>
                <a:spcPts val="0"/>
              </a:spcAft>
              <a:buSzPts val="1400"/>
              <a:buChar char="○"/>
            </a:pPr>
            <a:r>
              <a:rPr lang="en" sz="1800"/>
              <a:t>Removed column: Square feet (48088 missing values)</a:t>
            </a:r>
            <a:endParaRPr sz="1800"/>
          </a:p>
          <a:p>
            <a:pPr marL="914400" lvl="1" indent="-317500" algn="l" rtl="0">
              <a:spcBef>
                <a:spcPts val="0"/>
              </a:spcBef>
              <a:spcAft>
                <a:spcPts val="0"/>
              </a:spcAft>
              <a:buSzPts val="1400"/>
              <a:buChar char="○"/>
            </a:pPr>
            <a:r>
              <a:rPr lang="en" sz="1800"/>
              <a:t>Removed rows: 104 observation with missing values removed</a:t>
            </a:r>
            <a:endParaRPr sz="1800"/>
          </a:p>
          <a:p>
            <a:pPr marL="914400" lvl="1" indent="-317500" algn="l" rtl="0">
              <a:spcBef>
                <a:spcPts val="0"/>
              </a:spcBef>
              <a:spcAft>
                <a:spcPts val="0"/>
              </a:spcAft>
              <a:buSzPts val="1400"/>
              <a:buChar char="○"/>
            </a:pPr>
            <a:r>
              <a:rPr lang="en" sz="1800"/>
              <a:t>Imputed as False: Profile pic and identity verified</a:t>
            </a:r>
            <a:endParaRPr sz="1800"/>
          </a:p>
          <a:p>
            <a:pPr marL="742950" lvl="0" indent="0" algn="l" rtl="0">
              <a:spcBef>
                <a:spcPts val="600"/>
              </a:spcBef>
              <a:spcAft>
                <a:spcPts val="0"/>
              </a:spcAft>
              <a:buNone/>
            </a:pPr>
            <a:endParaRPr sz="800"/>
          </a:p>
          <a:p>
            <a:pPr marL="457200" lvl="0" indent="-317500" algn="l" rtl="0">
              <a:spcBef>
                <a:spcPts val="600"/>
              </a:spcBef>
              <a:spcAft>
                <a:spcPts val="0"/>
              </a:spcAft>
              <a:buSzPts val="1400"/>
              <a:buChar char="●"/>
            </a:pPr>
            <a:r>
              <a:rPr lang="en" sz="1800" b="1"/>
              <a:t>Data leakage</a:t>
            </a:r>
            <a:endParaRPr sz="1800" b="1"/>
          </a:p>
          <a:p>
            <a:pPr marL="914400" lvl="1" indent="-317500" algn="l" rtl="0">
              <a:spcBef>
                <a:spcPts val="0"/>
              </a:spcBef>
              <a:spcAft>
                <a:spcPts val="0"/>
              </a:spcAft>
              <a:buSzPts val="1400"/>
              <a:buChar char="○"/>
            </a:pPr>
            <a:r>
              <a:rPr lang="en" sz="1800"/>
              <a:t>New hosts have no previous reviews and scores</a:t>
            </a:r>
            <a:endParaRPr sz="1800"/>
          </a:p>
          <a:p>
            <a:pPr marL="742950" lvl="0" indent="0" algn="l" rtl="0">
              <a:spcBef>
                <a:spcPts val="600"/>
              </a:spcBef>
              <a:spcAft>
                <a:spcPts val="0"/>
              </a:spcAft>
              <a:buNone/>
            </a:pPr>
            <a:endParaRPr sz="800"/>
          </a:p>
          <a:p>
            <a:pPr marL="457200" lvl="0" indent="-317500" algn="l" rtl="0">
              <a:spcBef>
                <a:spcPts val="600"/>
              </a:spcBef>
              <a:spcAft>
                <a:spcPts val="0"/>
              </a:spcAft>
              <a:buSzPts val="1400"/>
              <a:buChar char="●"/>
            </a:pPr>
            <a:r>
              <a:rPr lang="en" sz="1800" b="1"/>
              <a:t>Data format</a:t>
            </a:r>
            <a:endParaRPr sz="1800" b="1"/>
          </a:p>
          <a:p>
            <a:pPr marL="914400" lvl="1" indent="-317500" algn="l" rtl="0">
              <a:spcBef>
                <a:spcPts val="0"/>
              </a:spcBef>
              <a:spcAft>
                <a:spcPts val="0"/>
              </a:spcAft>
              <a:buSzPts val="1400"/>
              <a:buChar char="○"/>
            </a:pPr>
            <a:r>
              <a:rPr lang="en" sz="1800"/>
              <a:t>Stripped ‘$’ and converted to numeric</a:t>
            </a:r>
            <a:endParaRPr sz="1800"/>
          </a:p>
          <a:p>
            <a:pPr marL="914400" lvl="1" indent="-317500" algn="l" rtl="0">
              <a:spcBef>
                <a:spcPts val="0"/>
              </a:spcBef>
              <a:spcAft>
                <a:spcPts val="0"/>
              </a:spcAft>
              <a:buSzPts val="1400"/>
              <a:buChar char="○"/>
            </a:pPr>
            <a:r>
              <a:rPr lang="en" sz="1800"/>
              <a:t>Categorical variables </a:t>
            </a:r>
            <a:endParaRPr sz="1800"/>
          </a:p>
          <a:p>
            <a:pPr marL="1371600" lvl="2" indent="-317500" algn="l" rtl="0">
              <a:spcBef>
                <a:spcPts val="0"/>
              </a:spcBef>
              <a:spcAft>
                <a:spcPts val="0"/>
              </a:spcAft>
              <a:buSzPts val="1400"/>
              <a:buChar char="■"/>
            </a:pPr>
            <a:r>
              <a:rPr lang="en" sz="1800"/>
              <a:t>Encoding after stripping special characters</a:t>
            </a:r>
            <a:endParaRPr sz="1800"/>
          </a:p>
          <a:p>
            <a:pPr marL="1371600" lvl="2" indent="-317500" algn="l" rtl="0">
              <a:spcBef>
                <a:spcPts val="0"/>
              </a:spcBef>
              <a:spcAft>
                <a:spcPts val="0"/>
              </a:spcAft>
              <a:buSzPts val="1400"/>
              <a:buChar char="■"/>
            </a:pPr>
            <a:r>
              <a:rPr lang="en" sz="1800"/>
              <a:t>Create binary for boolean fields</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3"/>
          <p:cNvSpPr txBox="1">
            <a:spLocks noGrp="1"/>
          </p:cNvSpPr>
          <p:nvPr>
            <p:ph type="title"/>
          </p:nvPr>
        </p:nvSpPr>
        <p:spPr>
          <a:xfrm>
            <a:off x="1165475" y="549650"/>
            <a:ext cx="81384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Data Preparation - Feature Engineering</a:t>
            </a:r>
            <a:endParaRPr sz="3000"/>
          </a:p>
        </p:txBody>
      </p:sp>
      <p:sp>
        <p:nvSpPr>
          <p:cNvPr id="256" name="Google Shape;256;p23"/>
          <p:cNvSpPr txBox="1">
            <a:spLocks noGrp="1"/>
          </p:cNvSpPr>
          <p:nvPr>
            <p:ph type="body" idx="1"/>
          </p:nvPr>
        </p:nvSpPr>
        <p:spPr>
          <a:xfrm>
            <a:off x="1089275" y="1174125"/>
            <a:ext cx="36450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Capture the effect of groups of amenities on price</a:t>
            </a:r>
            <a:endParaRPr sz="1800"/>
          </a:p>
          <a:p>
            <a:pPr marL="0" lvl="0" indent="0" algn="l" rtl="0">
              <a:spcBef>
                <a:spcPts val="600"/>
              </a:spcBef>
              <a:spcAft>
                <a:spcPts val="0"/>
              </a:spcAft>
              <a:buNone/>
            </a:pPr>
            <a:r>
              <a:rPr lang="en" sz="1800" b="1"/>
              <a:t>8 New scoring variables created</a:t>
            </a:r>
            <a:endParaRPr sz="1800" b="1"/>
          </a:p>
          <a:p>
            <a:pPr marL="457200" lvl="0" indent="-342900" algn="l" rtl="0">
              <a:spcBef>
                <a:spcPts val="600"/>
              </a:spcBef>
              <a:spcAft>
                <a:spcPts val="0"/>
              </a:spcAft>
              <a:buSzPts val="1800"/>
              <a:buChar char="◦"/>
            </a:pPr>
            <a:r>
              <a:rPr lang="en" sz="1800"/>
              <a:t>Basic amenities</a:t>
            </a:r>
            <a:endParaRPr sz="1800"/>
          </a:p>
          <a:p>
            <a:pPr marL="457200" lvl="0" indent="-342900" algn="l" rtl="0">
              <a:spcBef>
                <a:spcPts val="0"/>
              </a:spcBef>
              <a:spcAft>
                <a:spcPts val="0"/>
              </a:spcAft>
              <a:buSzPts val="1800"/>
              <a:buChar char="◦"/>
            </a:pPr>
            <a:r>
              <a:rPr lang="en" sz="1800"/>
              <a:t>Family friendly </a:t>
            </a:r>
            <a:endParaRPr sz="1800"/>
          </a:p>
          <a:p>
            <a:pPr marL="457200" lvl="0" indent="-342900" algn="l" rtl="0">
              <a:spcBef>
                <a:spcPts val="0"/>
              </a:spcBef>
              <a:spcAft>
                <a:spcPts val="0"/>
              </a:spcAft>
              <a:buSzPts val="1800"/>
              <a:buChar char="◦"/>
            </a:pPr>
            <a:r>
              <a:rPr lang="en" sz="1800" b="1"/>
              <a:t>Luxury</a:t>
            </a:r>
            <a:endParaRPr sz="1800" b="1"/>
          </a:p>
          <a:p>
            <a:pPr marL="457200" lvl="0" indent="-342900" algn="l" rtl="0">
              <a:spcBef>
                <a:spcPts val="0"/>
              </a:spcBef>
              <a:spcAft>
                <a:spcPts val="0"/>
              </a:spcAft>
              <a:buSzPts val="1800"/>
              <a:buChar char="◦"/>
            </a:pPr>
            <a:r>
              <a:rPr lang="en" sz="1800"/>
              <a:t>Safety and convenience </a:t>
            </a:r>
            <a:endParaRPr sz="1800"/>
          </a:p>
          <a:p>
            <a:pPr marL="457200" lvl="0" indent="-342900" algn="l" rtl="0">
              <a:spcBef>
                <a:spcPts val="0"/>
              </a:spcBef>
              <a:spcAft>
                <a:spcPts val="0"/>
              </a:spcAft>
              <a:buSzPts val="1800"/>
              <a:buChar char="◦"/>
            </a:pPr>
            <a:r>
              <a:rPr lang="en" sz="1800" b="1"/>
              <a:t>Unwanted </a:t>
            </a:r>
            <a:endParaRPr sz="1800" b="1"/>
          </a:p>
          <a:p>
            <a:pPr marL="457200" lvl="0" indent="-342900" algn="l" rtl="0">
              <a:spcBef>
                <a:spcPts val="0"/>
              </a:spcBef>
              <a:spcAft>
                <a:spcPts val="0"/>
              </a:spcAft>
              <a:buSzPts val="1800"/>
              <a:buChar char="◦"/>
            </a:pPr>
            <a:r>
              <a:rPr lang="en" sz="1800"/>
              <a:t>Most common amenities</a:t>
            </a:r>
            <a:endParaRPr sz="1800"/>
          </a:p>
          <a:p>
            <a:pPr marL="914400" lvl="1" indent="-342900" algn="l" rtl="0">
              <a:spcBef>
                <a:spcPts val="0"/>
              </a:spcBef>
              <a:spcAft>
                <a:spcPts val="0"/>
              </a:spcAft>
              <a:buSzPts val="1800"/>
              <a:buChar char="▫"/>
            </a:pPr>
            <a:r>
              <a:rPr lang="en" sz="1800"/>
              <a:t>Top 10, 20, 30</a:t>
            </a:r>
            <a:endParaRPr sz="1800"/>
          </a:p>
          <a:p>
            <a:pPr marL="0" lvl="0" indent="0" algn="l" rtl="0">
              <a:spcBef>
                <a:spcPts val="600"/>
              </a:spcBef>
              <a:spcAft>
                <a:spcPts val="0"/>
              </a:spcAft>
              <a:buNone/>
            </a:pPr>
            <a:endParaRPr sz="1800"/>
          </a:p>
        </p:txBody>
      </p:sp>
      <p:pic>
        <p:nvPicPr>
          <p:cNvPr id="257" name="Google Shape;257;p23"/>
          <p:cNvPicPr preferRelativeResize="0"/>
          <p:nvPr/>
        </p:nvPicPr>
        <p:blipFill>
          <a:blip r:embed="rId3">
            <a:alphaModFix/>
          </a:blip>
          <a:stretch>
            <a:fillRect/>
          </a:stretch>
        </p:blipFill>
        <p:spPr>
          <a:xfrm>
            <a:off x="4846675" y="1608275"/>
            <a:ext cx="3844303" cy="25690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Feature Engineering - Text Analysis</a:t>
            </a:r>
            <a:endParaRPr sz="3000"/>
          </a:p>
        </p:txBody>
      </p:sp>
      <p:sp>
        <p:nvSpPr>
          <p:cNvPr id="263" name="Google Shape;263;p24"/>
          <p:cNvSpPr txBox="1">
            <a:spLocks noGrp="1"/>
          </p:cNvSpPr>
          <p:nvPr>
            <p:ph type="body" idx="2"/>
          </p:nvPr>
        </p:nvSpPr>
        <p:spPr>
          <a:xfrm>
            <a:off x="1165475" y="1078425"/>
            <a:ext cx="6657000" cy="614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b="1"/>
              <a:t>Extract words that reflect certain qualities of the listing</a:t>
            </a:r>
            <a:endParaRPr sz="1800" b="1"/>
          </a:p>
        </p:txBody>
      </p:sp>
      <p:pic>
        <p:nvPicPr>
          <p:cNvPr id="264" name="Google Shape;264;p24"/>
          <p:cNvPicPr preferRelativeResize="0"/>
          <p:nvPr/>
        </p:nvPicPr>
        <p:blipFill>
          <a:blip r:embed="rId3">
            <a:alphaModFix/>
          </a:blip>
          <a:stretch>
            <a:fillRect/>
          </a:stretch>
        </p:blipFill>
        <p:spPr>
          <a:xfrm>
            <a:off x="5273650" y="1960175"/>
            <a:ext cx="3470875" cy="2309900"/>
          </a:xfrm>
          <a:prstGeom prst="rect">
            <a:avLst/>
          </a:prstGeom>
          <a:noFill/>
          <a:ln>
            <a:noFill/>
          </a:ln>
        </p:spPr>
      </p:pic>
      <p:sp>
        <p:nvSpPr>
          <p:cNvPr id="265" name="Google Shape;265;p24"/>
          <p:cNvSpPr txBox="1"/>
          <p:nvPr/>
        </p:nvSpPr>
        <p:spPr>
          <a:xfrm>
            <a:off x="802350" y="1435875"/>
            <a:ext cx="4235100" cy="3000000"/>
          </a:xfrm>
          <a:prstGeom prst="rect">
            <a:avLst/>
          </a:prstGeom>
          <a:noFill/>
          <a:ln>
            <a:noFill/>
          </a:ln>
        </p:spPr>
        <p:txBody>
          <a:bodyPr spcFirstLastPara="1" wrap="square" lIns="91425" tIns="91425" rIns="91425" bIns="91425" anchor="t" anchorCtr="0">
            <a:noAutofit/>
          </a:bodyPr>
          <a:lstStyle/>
          <a:p>
            <a:pPr marL="800100" lvl="0" indent="-228600" algn="l" rtl="0">
              <a:spcBef>
                <a:spcPts val="600"/>
              </a:spcBef>
              <a:spcAft>
                <a:spcPts val="0"/>
              </a:spcAft>
              <a:buSzPts val="1200"/>
              <a:buFont typeface="Questrial"/>
              <a:buChar char="●"/>
            </a:pPr>
            <a:r>
              <a:rPr lang="en" sz="1800">
                <a:latin typeface="Questrial"/>
                <a:ea typeface="Questrial"/>
                <a:cs typeface="Questrial"/>
                <a:sym typeface="Questrial"/>
              </a:rPr>
              <a:t>Word cloud: Frequency of words in the “description” column</a:t>
            </a:r>
            <a:endParaRPr sz="1800">
              <a:latin typeface="Questrial"/>
              <a:ea typeface="Questrial"/>
              <a:cs typeface="Questrial"/>
              <a:sym typeface="Questrial"/>
            </a:endParaRPr>
          </a:p>
          <a:p>
            <a:pPr marL="800100" lvl="0" indent="-228600" algn="l" rtl="0">
              <a:spcBef>
                <a:spcPts val="0"/>
              </a:spcBef>
              <a:spcAft>
                <a:spcPts val="0"/>
              </a:spcAft>
              <a:buSzPts val="1200"/>
              <a:buFont typeface="Questrial"/>
              <a:buChar char="●"/>
            </a:pPr>
            <a:r>
              <a:rPr lang="en" sz="1800">
                <a:latin typeface="Questrial"/>
                <a:ea typeface="Questrial"/>
                <a:cs typeface="Questrial"/>
                <a:sym typeface="Questrial"/>
              </a:rPr>
              <a:t>Used 1000 most common</a:t>
            </a:r>
            <a:endParaRPr sz="1800">
              <a:latin typeface="Questrial"/>
              <a:ea typeface="Questrial"/>
              <a:cs typeface="Questrial"/>
              <a:sym typeface="Questrial"/>
            </a:endParaRPr>
          </a:p>
          <a:p>
            <a:pPr marL="0" lvl="0" indent="0" algn="l" rtl="0">
              <a:spcBef>
                <a:spcPts val="600"/>
              </a:spcBef>
              <a:spcAft>
                <a:spcPts val="0"/>
              </a:spcAft>
              <a:buNone/>
            </a:pPr>
            <a:endParaRPr sz="800" b="1">
              <a:latin typeface="Questrial"/>
              <a:ea typeface="Questrial"/>
              <a:cs typeface="Questrial"/>
              <a:sym typeface="Questrial"/>
            </a:endParaRPr>
          </a:p>
          <a:p>
            <a:pPr marL="0" lvl="0" indent="0" algn="l" rtl="0">
              <a:spcBef>
                <a:spcPts val="600"/>
              </a:spcBef>
              <a:spcAft>
                <a:spcPts val="0"/>
              </a:spcAft>
              <a:buNone/>
            </a:pPr>
            <a:endParaRPr sz="1800" b="1">
              <a:latin typeface="Questrial"/>
              <a:ea typeface="Questrial"/>
              <a:cs typeface="Questrial"/>
              <a:sym typeface="Questrial"/>
            </a:endParaRPr>
          </a:p>
          <a:p>
            <a:pPr marL="800100" lvl="0" indent="-228600" algn="l" rtl="0">
              <a:spcBef>
                <a:spcPts val="600"/>
              </a:spcBef>
              <a:spcAft>
                <a:spcPts val="0"/>
              </a:spcAft>
              <a:buSzPts val="1200"/>
              <a:buFont typeface="Questrial"/>
              <a:buChar char="●"/>
            </a:pPr>
            <a:r>
              <a:rPr lang="en" sz="1800">
                <a:latin typeface="Questrial"/>
                <a:ea typeface="Questrial"/>
                <a:cs typeface="Questrial"/>
                <a:sym typeface="Questrial"/>
              </a:rPr>
              <a:t>Private</a:t>
            </a:r>
            <a:endParaRPr sz="1800">
              <a:latin typeface="Questrial"/>
              <a:ea typeface="Questrial"/>
              <a:cs typeface="Questrial"/>
              <a:sym typeface="Questrial"/>
            </a:endParaRPr>
          </a:p>
          <a:p>
            <a:pPr marL="800100" lvl="0" indent="-228600" algn="l" rtl="0">
              <a:spcBef>
                <a:spcPts val="0"/>
              </a:spcBef>
              <a:spcAft>
                <a:spcPts val="0"/>
              </a:spcAft>
              <a:buSzPts val="1200"/>
              <a:buFont typeface="Questrial"/>
              <a:buChar char="●"/>
            </a:pPr>
            <a:r>
              <a:rPr lang="en" sz="1800">
                <a:latin typeface="Questrial"/>
                <a:ea typeface="Questrial"/>
                <a:cs typeface="Questrial"/>
                <a:sym typeface="Questrial"/>
              </a:rPr>
              <a:t>New</a:t>
            </a:r>
            <a:endParaRPr sz="1800">
              <a:latin typeface="Questrial"/>
              <a:ea typeface="Questrial"/>
              <a:cs typeface="Questrial"/>
              <a:sym typeface="Questrial"/>
            </a:endParaRPr>
          </a:p>
          <a:p>
            <a:pPr marL="800100" lvl="0" indent="-228600" algn="l" rtl="0">
              <a:spcBef>
                <a:spcPts val="0"/>
              </a:spcBef>
              <a:spcAft>
                <a:spcPts val="0"/>
              </a:spcAft>
              <a:buSzPts val="1200"/>
              <a:buFont typeface="Questrial"/>
              <a:buChar char="●"/>
            </a:pPr>
            <a:r>
              <a:rPr lang="en" sz="1800">
                <a:latin typeface="Questrial"/>
                <a:ea typeface="Questrial"/>
                <a:cs typeface="Questrial"/>
                <a:sym typeface="Questrial"/>
              </a:rPr>
              <a:t>Luxury</a:t>
            </a:r>
            <a:endParaRPr sz="1800">
              <a:latin typeface="Questrial"/>
              <a:ea typeface="Questrial"/>
              <a:cs typeface="Questrial"/>
              <a:sym typeface="Questrial"/>
            </a:endParaRPr>
          </a:p>
          <a:p>
            <a:pPr marL="800100" lvl="0" indent="-228600" algn="l" rtl="0">
              <a:spcBef>
                <a:spcPts val="0"/>
              </a:spcBef>
              <a:spcAft>
                <a:spcPts val="0"/>
              </a:spcAft>
              <a:buSzPts val="1200"/>
              <a:buFont typeface="Questrial"/>
              <a:buChar char="●"/>
            </a:pPr>
            <a:r>
              <a:rPr lang="en" sz="1800">
                <a:latin typeface="Questrial"/>
                <a:ea typeface="Questrial"/>
                <a:cs typeface="Questrial"/>
                <a:sym typeface="Questrial"/>
              </a:rPr>
              <a:t>Square</a:t>
            </a:r>
            <a:endParaRPr sz="1800">
              <a:latin typeface="Questrial"/>
              <a:ea typeface="Questrial"/>
              <a:cs typeface="Questrial"/>
              <a:sym typeface="Questrial"/>
            </a:endParaRPr>
          </a:p>
          <a:p>
            <a:pPr marL="800100" lvl="0" indent="-228600" algn="l" rtl="0">
              <a:spcBef>
                <a:spcPts val="0"/>
              </a:spcBef>
              <a:spcAft>
                <a:spcPts val="0"/>
              </a:spcAft>
              <a:buSzPts val="1200"/>
              <a:buFont typeface="Questrial"/>
              <a:buChar char="●"/>
            </a:pPr>
            <a:r>
              <a:rPr lang="en" sz="1800">
                <a:latin typeface="Questrial"/>
                <a:ea typeface="Questrial"/>
                <a:cs typeface="Questrial"/>
                <a:sym typeface="Questrial"/>
              </a:rPr>
              <a:t>Fully equipped</a:t>
            </a:r>
            <a:endParaRPr/>
          </a:p>
        </p:txBody>
      </p:sp>
      <p:sp>
        <p:nvSpPr>
          <p:cNvPr id="266" name="Google Shape;266;p24"/>
          <p:cNvSpPr txBox="1"/>
          <p:nvPr/>
        </p:nvSpPr>
        <p:spPr>
          <a:xfrm>
            <a:off x="1165475" y="2764650"/>
            <a:ext cx="4112400" cy="5529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800" b="1">
                <a:latin typeface="Questrial"/>
                <a:ea typeface="Questrial"/>
                <a:cs typeface="Questrial"/>
                <a:sym typeface="Questrial"/>
              </a:rPr>
              <a:t>5 New Boolean Variables generated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5"/>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Feature Engineering - Clustering</a:t>
            </a:r>
            <a:endParaRPr sz="3000"/>
          </a:p>
        </p:txBody>
      </p:sp>
      <p:sp>
        <p:nvSpPr>
          <p:cNvPr id="272" name="Google Shape;272;p25"/>
          <p:cNvSpPr txBox="1">
            <a:spLocks noGrp="1"/>
          </p:cNvSpPr>
          <p:nvPr>
            <p:ph type="body" idx="2"/>
          </p:nvPr>
        </p:nvSpPr>
        <p:spPr>
          <a:xfrm>
            <a:off x="1165475" y="1240800"/>
            <a:ext cx="4480200" cy="3311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800"/>
          </a:p>
          <a:p>
            <a:pPr marL="0" lvl="0" indent="0" algn="l" rtl="0">
              <a:spcBef>
                <a:spcPts val="600"/>
              </a:spcBef>
              <a:spcAft>
                <a:spcPts val="0"/>
              </a:spcAft>
              <a:buNone/>
            </a:pPr>
            <a:endParaRPr sz="1400"/>
          </a:p>
          <a:p>
            <a:pPr marL="457200" lvl="0" indent="-304800" algn="l" rtl="0">
              <a:lnSpc>
                <a:spcPct val="115000"/>
              </a:lnSpc>
              <a:spcBef>
                <a:spcPts val="0"/>
              </a:spcBef>
              <a:spcAft>
                <a:spcPts val="0"/>
              </a:spcAft>
              <a:buClr>
                <a:schemeClr val="dk2"/>
              </a:buClr>
              <a:buSzPts val="1200"/>
              <a:buFont typeface="Arial"/>
              <a:buChar char="●"/>
            </a:pPr>
            <a:r>
              <a:rPr lang="en" sz="1800"/>
              <a:t>Clustering</a:t>
            </a:r>
            <a:endParaRPr sz="1800"/>
          </a:p>
          <a:p>
            <a:pPr marL="914400" lvl="1" indent="-304800" algn="l" rtl="0">
              <a:lnSpc>
                <a:spcPct val="115000"/>
              </a:lnSpc>
              <a:spcBef>
                <a:spcPts val="0"/>
              </a:spcBef>
              <a:spcAft>
                <a:spcPts val="0"/>
              </a:spcAft>
              <a:buSzPts val="1200"/>
              <a:buChar char="○"/>
            </a:pPr>
            <a:r>
              <a:rPr lang="en" sz="1800"/>
              <a:t>Original features and PCA</a:t>
            </a:r>
            <a:endParaRPr sz="1800"/>
          </a:p>
          <a:p>
            <a:pPr marL="914400" lvl="1" indent="-304800" algn="l" rtl="0">
              <a:lnSpc>
                <a:spcPct val="115000"/>
              </a:lnSpc>
              <a:spcBef>
                <a:spcPts val="0"/>
              </a:spcBef>
              <a:spcAft>
                <a:spcPts val="0"/>
              </a:spcAft>
              <a:buSzPts val="1200"/>
              <a:buChar char="○"/>
            </a:pPr>
            <a:r>
              <a:rPr lang="en" sz="1800"/>
              <a:t>6 as optimal # of clusters from Elbow curve</a:t>
            </a:r>
            <a:endParaRPr sz="1800"/>
          </a:p>
          <a:p>
            <a:pPr marL="457200" lvl="0" indent="-304800" algn="l" rtl="0">
              <a:lnSpc>
                <a:spcPct val="115000"/>
              </a:lnSpc>
              <a:spcBef>
                <a:spcPts val="0"/>
              </a:spcBef>
              <a:spcAft>
                <a:spcPts val="0"/>
              </a:spcAft>
              <a:buSzPts val="1200"/>
              <a:buChar char="●"/>
            </a:pPr>
            <a:r>
              <a:rPr lang="en" sz="1800"/>
              <a:t>Created 12 new binary variables</a:t>
            </a:r>
            <a:endParaRPr sz="1800"/>
          </a:p>
          <a:p>
            <a:pPr marL="914400" lvl="1" indent="-304800" algn="l" rtl="0">
              <a:lnSpc>
                <a:spcPct val="115000"/>
              </a:lnSpc>
              <a:spcBef>
                <a:spcPts val="0"/>
              </a:spcBef>
              <a:spcAft>
                <a:spcPts val="0"/>
              </a:spcAft>
              <a:buSzPts val="1200"/>
              <a:buChar char="○"/>
            </a:pPr>
            <a:r>
              <a:rPr lang="en" sz="1800"/>
              <a:t>6 cluster-labels for original K Means  </a:t>
            </a:r>
            <a:endParaRPr sz="1800"/>
          </a:p>
          <a:p>
            <a:pPr marL="914400" lvl="1" indent="-304800" algn="l" rtl="0">
              <a:lnSpc>
                <a:spcPct val="115000"/>
              </a:lnSpc>
              <a:spcBef>
                <a:spcPts val="0"/>
              </a:spcBef>
              <a:spcAft>
                <a:spcPts val="0"/>
              </a:spcAft>
              <a:buSzPts val="1200"/>
              <a:buChar char="○"/>
            </a:pPr>
            <a:r>
              <a:rPr lang="en" sz="1800"/>
              <a:t>6 cluster-labels for PCA K Means </a:t>
            </a:r>
            <a:endParaRPr sz="1800"/>
          </a:p>
        </p:txBody>
      </p:sp>
      <p:pic>
        <p:nvPicPr>
          <p:cNvPr id="273" name="Google Shape;273;p25"/>
          <p:cNvPicPr preferRelativeResize="0"/>
          <p:nvPr/>
        </p:nvPicPr>
        <p:blipFill>
          <a:blip r:embed="rId3">
            <a:alphaModFix/>
          </a:blip>
          <a:stretch>
            <a:fillRect/>
          </a:stretch>
        </p:blipFill>
        <p:spPr>
          <a:xfrm>
            <a:off x="5759275" y="1610150"/>
            <a:ext cx="2879325" cy="2789350"/>
          </a:xfrm>
          <a:prstGeom prst="rect">
            <a:avLst/>
          </a:prstGeom>
          <a:noFill/>
          <a:ln>
            <a:noFill/>
          </a:ln>
        </p:spPr>
      </p:pic>
      <p:sp>
        <p:nvSpPr>
          <p:cNvPr id="274" name="Google Shape;274;p25"/>
          <p:cNvSpPr txBox="1"/>
          <p:nvPr/>
        </p:nvSpPr>
        <p:spPr>
          <a:xfrm>
            <a:off x="2440800" y="894650"/>
            <a:ext cx="4262400" cy="542400"/>
          </a:xfrm>
          <a:prstGeom prst="rect">
            <a:avLst/>
          </a:prstGeom>
          <a:no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 sz="1800" b="1">
                <a:latin typeface="Questrial"/>
                <a:ea typeface="Questrial"/>
                <a:cs typeface="Questrial"/>
                <a:sym typeface="Questrial"/>
              </a:rPr>
              <a:t>Objective 1</a:t>
            </a:r>
            <a:r>
              <a:rPr lang="en" sz="1800">
                <a:latin typeface="Questrial"/>
                <a:ea typeface="Questrial"/>
                <a:cs typeface="Questrial"/>
                <a:sym typeface="Questrial"/>
              </a:rPr>
              <a:t>: Use clusters as predictors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6"/>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Feature Engineering - Clustering</a:t>
            </a:r>
            <a:endParaRPr sz="3000"/>
          </a:p>
        </p:txBody>
      </p:sp>
      <p:sp>
        <p:nvSpPr>
          <p:cNvPr id="280" name="Google Shape;280;p26"/>
          <p:cNvSpPr txBox="1">
            <a:spLocks noGrp="1"/>
          </p:cNvSpPr>
          <p:nvPr>
            <p:ph type="body" idx="2"/>
          </p:nvPr>
        </p:nvSpPr>
        <p:spPr>
          <a:xfrm>
            <a:off x="4534925" y="1174125"/>
            <a:ext cx="4456800" cy="3725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800" b="1"/>
          </a:p>
          <a:p>
            <a:pPr marL="0" lvl="0" indent="0" algn="l" rtl="0">
              <a:lnSpc>
                <a:spcPct val="115000"/>
              </a:lnSpc>
              <a:spcBef>
                <a:spcPts val="1600"/>
              </a:spcBef>
              <a:spcAft>
                <a:spcPts val="0"/>
              </a:spcAft>
              <a:buNone/>
            </a:pPr>
            <a:endParaRPr sz="1800" b="1"/>
          </a:p>
          <a:p>
            <a:pPr marL="457200" lvl="0" indent="-304800" algn="l" rtl="0">
              <a:lnSpc>
                <a:spcPct val="115000"/>
              </a:lnSpc>
              <a:spcBef>
                <a:spcPts val="1600"/>
              </a:spcBef>
              <a:spcAft>
                <a:spcPts val="0"/>
              </a:spcAft>
              <a:buClr>
                <a:schemeClr val="dk2"/>
              </a:buClr>
              <a:buSzPts val="1200"/>
              <a:buFont typeface="Arial"/>
              <a:buChar char="●"/>
            </a:pPr>
            <a:r>
              <a:rPr lang="en" sz="1800"/>
              <a:t>Divided 6 clusters into two groups based on price differences</a:t>
            </a:r>
            <a:endParaRPr sz="1800"/>
          </a:p>
          <a:p>
            <a:pPr marL="914400" lvl="1" indent="-304800" algn="l" rtl="0">
              <a:lnSpc>
                <a:spcPct val="115000"/>
              </a:lnSpc>
              <a:spcBef>
                <a:spcPts val="0"/>
              </a:spcBef>
              <a:spcAft>
                <a:spcPts val="0"/>
              </a:spcAft>
              <a:buSzPts val="1200"/>
              <a:buChar char="○"/>
            </a:pPr>
            <a:r>
              <a:rPr lang="en" sz="1800"/>
              <a:t>High price group: Cluster 0 and 3</a:t>
            </a:r>
            <a:endParaRPr sz="1800"/>
          </a:p>
          <a:p>
            <a:pPr marL="914400" lvl="1" indent="-304800" algn="l" rtl="0">
              <a:lnSpc>
                <a:spcPct val="115000"/>
              </a:lnSpc>
              <a:spcBef>
                <a:spcPts val="0"/>
              </a:spcBef>
              <a:spcAft>
                <a:spcPts val="0"/>
              </a:spcAft>
              <a:buSzPts val="1200"/>
              <a:buChar char="○"/>
            </a:pPr>
            <a:r>
              <a:rPr lang="en" sz="1800"/>
              <a:t>Low price group: Cluster 1, 2, 4 and 5</a:t>
            </a:r>
            <a:endParaRPr sz="1800"/>
          </a:p>
          <a:p>
            <a:pPr marL="457200" lvl="0" indent="-304800" algn="l" rtl="0">
              <a:lnSpc>
                <a:spcPct val="115000"/>
              </a:lnSpc>
              <a:spcBef>
                <a:spcPts val="0"/>
              </a:spcBef>
              <a:spcAft>
                <a:spcPts val="0"/>
              </a:spcAft>
              <a:buSzPts val="1200"/>
              <a:buChar char="●"/>
            </a:pPr>
            <a:r>
              <a:rPr lang="en" sz="1800"/>
              <a:t>Created decision tree</a:t>
            </a:r>
            <a:endParaRPr sz="1800"/>
          </a:p>
          <a:p>
            <a:pPr marL="914400" lvl="1" indent="-304800" algn="l" rtl="0">
              <a:lnSpc>
                <a:spcPct val="115000"/>
              </a:lnSpc>
              <a:spcBef>
                <a:spcPts val="0"/>
              </a:spcBef>
              <a:spcAft>
                <a:spcPts val="0"/>
              </a:spcAft>
              <a:buSzPts val="1200"/>
              <a:buChar char="○"/>
            </a:pPr>
            <a:r>
              <a:rPr lang="en" sz="1800"/>
              <a:t>To identify features that affect prices the most</a:t>
            </a:r>
            <a:endParaRPr sz="1800"/>
          </a:p>
        </p:txBody>
      </p:sp>
      <p:grpSp>
        <p:nvGrpSpPr>
          <p:cNvPr id="281" name="Google Shape;281;p26"/>
          <p:cNvGrpSpPr/>
          <p:nvPr/>
        </p:nvGrpSpPr>
        <p:grpSpPr>
          <a:xfrm>
            <a:off x="1086700" y="1705350"/>
            <a:ext cx="3501551" cy="2994150"/>
            <a:chOff x="1108125" y="1306925"/>
            <a:chExt cx="3501551" cy="2994150"/>
          </a:xfrm>
        </p:grpSpPr>
        <p:pic>
          <p:nvPicPr>
            <p:cNvPr id="282" name="Google Shape;282;p26"/>
            <p:cNvPicPr preferRelativeResize="0"/>
            <p:nvPr/>
          </p:nvPicPr>
          <p:blipFill>
            <a:blip r:embed="rId3">
              <a:alphaModFix/>
            </a:blip>
            <a:stretch>
              <a:fillRect/>
            </a:stretch>
          </p:blipFill>
          <p:spPr>
            <a:xfrm>
              <a:off x="1108125" y="1306925"/>
              <a:ext cx="3501551" cy="2994150"/>
            </a:xfrm>
            <a:prstGeom prst="rect">
              <a:avLst/>
            </a:prstGeom>
            <a:noFill/>
            <a:ln>
              <a:noFill/>
            </a:ln>
          </p:spPr>
        </p:pic>
        <p:sp>
          <p:nvSpPr>
            <p:cNvPr id="283" name="Google Shape;283;p26"/>
            <p:cNvSpPr/>
            <p:nvPr/>
          </p:nvSpPr>
          <p:spPr>
            <a:xfrm>
              <a:off x="1258650" y="2447275"/>
              <a:ext cx="3321300" cy="345000"/>
            </a:xfrm>
            <a:prstGeom prst="rect">
              <a:avLst/>
            </a:prstGeom>
            <a:noFill/>
            <a:ln w="19050" cap="flat" cmpd="sng">
              <a:solidFill>
                <a:srgbClr val="F35B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a:off x="1258650" y="3646394"/>
              <a:ext cx="3321300" cy="345000"/>
            </a:xfrm>
            <a:prstGeom prst="rect">
              <a:avLst/>
            </a:prstGeom>
            <a:noFill/>
            <a:ln w="19050" cap="flat" cmpd="sng">
              <a:solidFill>
                <a:srgbClr val="F35B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26"/>
          <p:cNvSpPr txBox="1"/>
          <p:nvPr/>
        </p:nvSpPr>
        <p:spPr>
          <a:xfrm>
            <a:off x="1165475" y="1071750"/>
            <a:ext cx="7524900" cy="63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b="1">
                <a:latin typeface="Questrial"/>
                <a:ea typeface="Questrial"/>
                <a:cs typeface="Questrial"/>
                <a:sym typeface="Questrial"/>
              </a:rPr>
              <a:t>Objective 2</a:t>
            </a:r>
            <a:r>
              <a:rPr lang="en" sz="1800">
                <a:latin typeface="Questrial"/>
                <a:ea typeface="Questrial"/>
                <a:cs typeface="Questrial"/>
                <a:sym typeface="Questrial"/>
              </a:rPr>
              <a:t>: Understand which features contribute to higher price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7"/>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Clustering: Tree Visualization</a:t>
            </a:r>
            <a:endParaRPr sz="3000"/>
          </a:p>
        </p:txBody>
      </p:sp>
      <p:pic>
        <p:nvPicPr>
          <p:cNvPr id="291" name="Google Shape;291;p27"/>
          <p:cNvPicPr preferRelativeResize="0"/>
          <p:nvPr/>
        </p:nvPicPr>
        <p:blipFill>
          <a:blip r:embed="rId3">
            <a:alphaModFix/>
          </a:blip>
          <a:stretch>
            <a:fillRect/>
          </a:stretch>
        </p:blipFill>
        <p:spPr>
          <a:xfrm>
            <a:off x="1193675" y="1109050"/>
            <a:ext cx="7708401" cy="2693624"/>
          </a:xfrm>
          <a:prstGeom prst="rect">
            <a:avLst/>
          </a:prstGeom>
          <a:noFill/>
          <a:ln>
            <a:noFill/>
          </a:ln>
        </p:spPr>
      </p:pic>
      <p:sp>
        <p:nvSpPr>
          <p:cNvPr id="292" name="Google Shape;292;p27"/>
          <p:cNvSpPr txBox="1"/>
          <p:nvPr/>
        </p:nvSpPr>
        <p:spPr>
          <a:xfrm>
            <a:off x="1172475" y="4017075"/>
            <a:ext cx="7750800" cy="854100"/>
          </a:xfrm>
          <a:prstGeom prst="rect">
            <a:avLst/>
          </a:prstGeom>
          <a:noFill/>
          <a:ln>
            <a:noFill/>
          </a:ln>
        </p:spPr>
        <p:txBody>
          <a:bodyPr spcFirstLastPara="1" wrap="square" lIns="91425" tIns="91425" rIns="91425" bIns="91425" anchor="t" anchorCtr="0">
            <a:noAutofit/>
          </a:bodyPr>
          <a:lstStyle/>
          <a:p>
            <a:pPr marL="742950" lvl="0" indent="0" algn="ctr" rtl="0">
              <a:lnSpc>
                <a:spcPct val="115000"/>
              </a:lnSpc>
              <a:spcBef>
                <a:spcPts val="0"/>
              </a:spcBef>
              <a:spcAft>
                <a:spcPts val="0"/>
              </a:spcAft>
              <a:buNone/>
            </a:pPr>
            <a:r>
              <a:rPr lang="en">
                <a:latin typeface="Questrial"/>
                <a:ea typeface="Questrial"/>
                <a:cs typeface="Questrial"/>
                <a:sym typeface="Questrial"/>
              </a:rPr>
              <a:t>Value = [Low price clusters, High price clusters]  </a:t>
            </a:r>
            <a:endParaRPr>
              <a:latin typeface="Questrial"/>
              <a:ea typeface="Questrial"/>
              <a:cs typeface="Questrial"/>
              <a:sym typeface="Questrial"/>
            </a:endParaRPr>
          </a:p>
          <a:p>
            <a:pPr marL="0" lvl="0" indent="0" algn="ctr" rtl="0">
              <a:lnSpc>
                <a:spcPct val="115000"/>
              </a:lnSpc>
              <a:spcBef>
                <a:spcPts val="1600"/>
              </a:spcBef>
              <a:spcAft>
                <a:spcPts val="1600"/>
              </a:spcAft>
              <a:buNone/>
            </a:pPr>
            <a:r>
              <a:rPr lang="en">
                <a:latin typeface="Questrial"/>
                <a:ea typeface="Questrial"/>
                <a:cs typeface="Questrial"/>
                <a:sym typeface="Questrial"/>
              </a:rPr>
              <a:t>Our domain knowledge features proved to be highly useful for detecting price differences</a:t>
            </a:r>
            <a:endParaRPr>
              <a:latin typeface="Questrial"/>
              <a:ea typeface="Questrial"/>
              <a:cs typeface="Questrial"/>
              <a:sym typeface="Quest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8"/>
          <p:cNvSpPr/>
          <p:nvPr/>
        </p:nvSpPr>
        <p:spPr>
          <a:xfrm>
            <a:off x="122400" y="1439025"/>
            <a:ext cx="2255700" cy="2265300"/>
          </a:xfrm>
          <a:prstGeom prst="ellipse">
            <a:avLst/>
          </a:prstGeom>
          <a:solidFill>
            <a:srgbClr val="FFFFFF"/>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132298" y="1489426"/>
            <a:ext cx="2155500" cy="2164500"/>
          </a:xfrm>
          <a:prstGeom prst="ellipse">
            <a:avLst/>
          </a:prstGeom>
          <a:solidFill>
            <a:srgbClr val="FF5A60"/>
          </a:solidFill>
          <a:ln w="9525" cap="flat" cmpd="sng">
            <a:solidFill>
              <a:srgbClr val="C040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txBox="1">
            <a:spLocks noGrp="1"/>
          </p:cNvSpPr>
          <p:nvPr>
            <p:ph type="ctrTitle" idx="4294967295"/>
          </p:nvPr>
        </p:nvSpPr>
        <p:spPr>
          <a:xfrm>
            <a:off x="2456250" y="1991763"/>
            <a:ext cx="60282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a:solidFill>
                  <a:srgbClr val="000000"/>
                </a:solidFill>
              </a:rPr>
              <a:t>Modeling </a:t>
            </a:r>
            <a:endParaRPr sz="4400">
              <a:solidFill>
                <a:srgbClr val="000000"/>
              </a:solidFill>
            </a:endParaRPr>
          </a:p>
        </p:txBody>
      </p:sp>
      <p:grpSp>
        <p:nvGrpSpPr>
          <p:cNvPr id="300" name="Google Shape;300;p28"/>
          <p:cNvGrpSpPr/>
          <p:nvPr/>
        </p:nvGrpSpPr>
        <p:grpSpPr>
          <a:xfrm>
            <a:off x="427821" y="2077355"/>
            <a:ext cx="1222597" cy="1092991"/>
            <a:chOff x="4604550" y="3714775"/>
            <a:chExt cx="439625" cy="319075"/>
          </a:xfrm>
        </p:grpSpPr>
        <p:sp>
          <p:nvSpPr>
            <p:cNvPr id="301" name="Google Shape;301;p28"/>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28"/>
          <p:cNvSpPr txBox="1"/>
          <p:nvPr/>
        </p:nvSpPr>
        <p:spPr>
          <a:xfrm>
            <a:off x="2456250" y="2911950"/>
            <a:ext cx="5680500" cy="8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Questrial"/>
                <a:ea typeface="Questrial"/>
                <a:cs typeface="Questrial"/>
                <a:sym typeface="Questrial"/>
              </a:rPr>
              <a:t>A variety of numeric prediction models were built, optimized, and evaluated against established performance metrics to ensure they offer value beyond the current system to airbnb and potential hosts</a:t>
            </a:r>
            <a:endParaRPr>
              <a:latin typeface="Questrial"/>
              <a:ea typeface="Questrial"/>
              <a:cs typeface="Questrial"/>
              <a:sym typeface="Quest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9"/>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Modeling Process</a:t>
            </a:r>
            <a:endParaRPr sz="3000"/>
          </a:p>
        </p:txBody>
      </p:sp>
      <p:sp>
        <p:nvSpPr>
          <p:cNvPr id="309" name="Google Shape;309;p29"/>
          <p:cNvSpPr txBox="1">
            <a:spLocks noGrp="1"/>
          </p:cNvSpPr>
          <p:nvPr>
            <p:ph type="body" idx="1"/>
          </p:nvPr>
        </p:nvSpPr>
        <p:spPr>
          <a:xfrm>
            <a:off x="1165475" y="1060450"/>
            <a:ext cx="6946200" cy="37257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600"/>
              </a:spcBef>
              <a:spcAft>
                <a:spcPts val="0"/>
              </a:spcAft>
              <a:buSzPts val="1800"/>
              <a:buChar char="◦"/>
            </a:pPr>
            <a:r>
              <a:rPr lang="en" sz="1800"/>
              <a:t>Algorithms: Lasso; Ridge; Regression Tree; k-NN</a:t>
            </a:r>
            <a:endParaRPr sz="1800"/>
          </a:p>
          <a:p>
            <a:pPr marL="457200" lvl="0" indent="-342900" algn="l" rtl="0">
              <a:lnSpc>
                <a:spcPct val="115000"/>
              </a:lnSpc>
              <a:spcBef>
                <a:spcPts val="0"/>
              </a:spcBef>
              <a:spcAft>
                <a:spcPts val="0"/>
              </a:spcAft>
              <a:buSzPts val="1800"/>
              <a:buChar char="◦"/>
            </a:pPr>
            <a:r>
              <a:rPr lang="en" sz="1800"/>
              <a:t>5-fold Cross Validation</a:t>
            </a:r>
            <a:endParaRPr sz="1800"/>
          </a:p>
          <a:p>
            <a:pPr marL="457200" lvl="0" indent="-342900" algn="l" rtl="0">
              <a:lnSpc>
                <a:spcPct val="115000"/>
              </a:lnSpc>
              <a:spcBef>
                <a:spcPts val="0"/>
              </a:spcBef>
              <a:spcAft>
                <a:spcPts val="0"/>
              </a:spcAft>
              <a:buSzPts val="1800"/>
              <a:buChar char="◦"/>
            </a:pPr>
            <a:r>
              <a:rPr lang="en" sz="1800"/>
              <a:t>Evaluation Metric : RMSE</a:t>
            </a:r>
            <a:endParaRPr sz="1800"/>
          </a:p>
          <a:p>
            <a:pPr marL="457200" lvl="0" indent="-342900" algn="l" rtl="0">
              <a:lnSpc>
                <a:spcPct val="115000"/>
              </a:lnSpc>
              <a:spcBef>
                <a:spcPts val="0"/>
              </a:spcBef>
              <a:spcAft>
                <a:spcPts val="0"/>
              </a:spcAft>
              <a:buSzPts val="1800"/>
              <a:buChar char="◦"/>
            </a:pPr>
            <a:r>
              <a:rPr lang="en" sz="1800"/>
              <a:t>Feature transformation</a:t>
            </a:r>
            <a:endParaRPr sz="1800"/>
          </a:p>
          <a:p>
            <a:pPr marL="914400" lvl="1" indent="-342900" algn="l" rtl="0">
              <a:lnSpc>
                <a:spcPct val="115000"/>
              </a:lnSpc>
              <a:spcBef>
                <a:spcPts val="0"/>
              </a:spcBef>
              <a:spcAft>
                <a:spcPts val="0"/>
              </a:spcAft>
              <a:buSzPts val="1800"/>
              <a:buChar char="▫"/>
            </a:pPr>
            <a:r>
              <a:rPr lang="en" sz="1800"/>
              <a:t>Standardized features</a:t>
            </a:r>
            <a:endParaRPr sz="1800"/>
          </a:p>
          <a:p>
            <a:pPr marL="914400" lvl="1" indent="-342900" algn="l" rtl="0">
              <a:lnSpc>
                <a:spcPct val="115000"/>
              </a:lnSpc>
              <a:spcBef>
                <a:spcPts val="0"/>
              </a:spcBef>
              <a:spcAft>
                <a:spcPts val="0"/>
              </a:spcAft>
              <a:buSzPts val="1800"/>
              <a:buChar char="▫"/>
            </a:pPr>
            <a:r>
              <a:rPr lang="en" sz="1800"/>
              <a:t>Unstandardized features</a:t>
            </a:r>
            <a:endParaRPr sz="1800"/>
          </a:p>
          <a:p>
            <a:pPr marL="457200" lvl="0" indent="-342900" algn="l" rtl="0">
              <a:lnSpc>
                <a:spcPct val="115000"/>
              </a:lnSpc>
              <a:spcBef>
                <a:spcPts val="0"/>
              </a:spcBef>
              <a:spcAft>
                <a:spcPts val="0"/>
              </a:spcAft>
              <a:buSzPts val="1800"/>
              <a:buChar char="◦"/>
            </a:pPr>
            <a:r>
              <a:rPr lang="en" sz="1800"/>
              <a:t>Feature selection</a:t>
            </a:r>
            <a:endParaRPr sz="1800"/>
          </a:p>
          <a:p>
            <a:pPr marL="914400" lvl="1" indent="-342900" algn="l" rtl="0">
              <a:lnSpc>
                <a:spcPct val="115000"/>
              </a:lnSpc>
              <a:spcBef>
                <a:spcPts val="0"/>
              </a:spcBef>
              <a:spcAft>
                <a:spcPts val="0"/>
              </a:spcAft>
              <a:buSzPts val="1800"/>
              <a:buChar char="▫"/>
            </a:pPr>
            <a:r>
              <a:rPr lang="en" sz="1800"/>
              <a:t>Correlation</a:t>
            </a:r>
            <a:endParaRPr sz="1800"/>
          </a:p>
          <a:p>
            <a:pPr marL="914400" lvl="1" indent="-342900" algn="l" rtl="0">
              <a:lnSpc>
                <a:spcPct val="115000"/>
              </a:lnSpc>
              <a:spcBef>
                <a:spcPts val="0"/>
              </a:spcBef>
              <a:spcAft>
                <a:spcPts val="0"/>
              </a:spcAft>
              <a:buSzPts val="1800"/>
              <a:buChar char="▫"/>
            </a:pPr>
            <a:r>
              <a:rPr lang="en" sz="1800"/>
              <a:t>Domain Knowledge</a:t>
            </a:r>
            <a:endParaRPr sz="1800"/>
          </a:p>
          <a:p>
            <a:pPr marL="914400" lvl="1" indent="-342900" algn="l" rtl="0">
              <a:lnSpc>
                <a:spcPct val="115000"/>
              </a:lnSpc>
              <a:spcBef>
                <a:spcPts val="0"/>
              </a:spcBef>
              <a:spcAft>
                <a:spcPts val="0"/>
              </a:spcAft>
              <a:buSzPts val="1800"/>
              <a:buChar char="▫"/>
            </a:pPr>
            <a:r>
              <a:rPr lang="en" sz="1800"/>
              <a:t>Automated Stepwise Forward Selection</a:t>
            </a:r>
            <a:endParaRPr sz="1800"/>
          </a:p>
          <a:p>
            <a:pPr marL="457200" lvl="0" indent="-342900" algn="l" rtl="0">
              <a:lnSpc>
                <a:spcPct val="115000"/>
              </a:lnSpc>
              <a:spcBef>
                <a:spcPts val="0"/>
              </a:spcBef>
              <a:spcAft>
                <a:spcPts val="0"/>
              </a:spcAft>
              <a:buSzPts val="1800"/>
              <a:buChar char="◦"/>
            </a:pPr>
            <a:r>
              <a:rPr lang="en" sz="1800"/>
              <a:t>Hyperparameter tuning with nested cross validation</a:t>
            </a:r>
            <a:endParaRPr sz="1800"/>
          </a:p>
          <a:p>
            <a:pPr marL="0" lvl="0" indent="0" algn="l" rtl="0">
              <a:lnSpc>
                <a:spcPct val="115000"/>
              </a:lnSpc>
              <a:spcBef>
                <a:spcPts val="600"/>
              </a:spcBef>
              <a:spcAft>
                <a:spcPts val="0"/>
              </a:spcAft>
              <a:buNone/>
            </a:pPr>
            <a:endParaRPr sz="1800"/>
          </a:p>
        </p:txBody>
      </p:sp>
      <p:grpSp>
        <p:nvGrpSpPr>
          <p:cNvPr id="310" name="Google Shape;310;p29"/>
          <p:cNvGrpSpPr/>
          <p:nvPr/>
        </p:nvGrpSpPr>
        <p:grpSpPr>
          <a:xfrm>
            <a:off x="6193309" y="1031683"/>
            <a:ext cx="2724640" cy="2260277"/>
            <a:chOff x="5880159" y="359833"/>
            <a:chExt cx="2724640" cy="2260277"/>
          </a:xfrm>
        </p:grpSpPr>
        <p:grpSp>
          <p:nvGrpSpPr>
            <p:cNvPr id="311" name="Google Shape;311;p29"/>
            <p:cNvGrpSpPr/>
            <p:nvPr/>
          </p:nvGrpSpPr>
          <p:grpSpPr>
            <a:xfrm>
              <a:off x="6772791" y="359833"/>
              <a:ext cx="1832008" cy="1362127"/>
              <a:chOff x="5247525" y="3007275"/>
              <a:chExt cx="517575" cy="384825"/>
            </a:xfrm>
          </p:grpSpPr>
          <p:sp>
            <p:nvSpPr>
              <p:cNvPr id="312" name="Google Shape;312;p29"/>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9"/>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29"/>
            <p:cNvSpPr/>
            <p:nvPr/>
          </p:nvSpPr>
          <p:spPr>
            <a:xfrm rot="-1319059">
              <a:off x="6485444" y="1485355"/>
              <a:ext cx="986048" cy="986032"/>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rot="-1061282">
              <a:off x="5971288" y="1069537"/>
              <a:ext cx="710392" cy="710392"/>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0"/>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Modeling - Feature Selection</a:t>
            </a:r>
            <a:endParaRPr sz="3000"/>
          </a:p>
        </p:txBody>
      </p:sp>
      <p:sp>
        <p:nvSpPr>
          <p:cNvPr id="321" name="Google Shape;321;p30"/>
          <p:cNvSpPr txBox="1">
            <a:spLocks noGrp="1"/>
          </p:cNvSpPr>
          <p:nvPr>
            <p:ph type="body" idx="1"/>
          </p:nvPr>
        </p:nvSpPr>
        <p:spPr>
          <a:xfrm>
            <a:off x="1013900" y="818450"/>
            <a:ext cx="4371600" cy="37257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First step: correlation and domain knowledge</a:t>
            </a:r>
            <a:endParaRPr sz="1800"/>
          </a:p>
          <a:p>
            <a:pPr marL="914400" lvl="1" indent="-342900" algn="l" rtl="0">
              <a:spcBef>
                <a:spcPts val="0"/>
              </a:spcBef>
              <a:spcAft>
                <a:spcPts val="0"/>
              </a:spcAft>
              <a:buSzPts val="1800"/>
              <a:buChar char="▫"/>
            </a:pPr>
            <a:r>
              <a:rPr lang="en" sz="1800"/>
              <a:t>Highest correlation - 0.54</a:t>
            </a:r>
            <a:endParaRPr sz="1800"/>
          </a:p>
          <a:p>
            <a:pPr marL="914400" lvl="1" indent="-342900" algn="l" rtl="0">
              <a:spcBef>
                <a:spcPts val="0"/>
              </a:spcBef>
              <a:spcAft>
                <a:spcPts val="0"/>
              </a:spcAft>
              <a:buSzPts val="1800"/>
              <a:buChar char="▫"/>
            </a:pPr>
            <a:r>
              <a:rPr lang="en" sz="1800"/>
              <a:t>Filtered using correlation of more than absolute 0.10 </a:t>
            </a:r>
            <a:endParaRPr sz="1800"/>
          </a:p>
          <a:p>
            <a:pPr marL="914400" lvl="1" indent="-342900" algn="l" rtl="0">
              <a:spcBef>
                <a:spcPts val="0"/>
              </a:spcBef>
              <a:spcAft>
                <a:spcPts val="0"/>
              </a:spcAft>
              <a:buSzPts val="1800"/>
              <a:buChar char="▫"/>
            </a:pPr>
            <a:r>
              <a:rPr lang="en" sz="1800"/>
              <a:t>Added features back to capture nonlinear relationships</a:t>
            </a:r>
            <a:endParaRPr sz="1800"/>
          </a:p>
          <a:p>
            <a:pPr marL="457200" lvl="0" indent="0" algn="l" rtl="0">
              <a:spcBef>
                <a:spcPts val="600"/>
              </a:spcBef>
              <a:spcAft>
                <a:spcPts val="0"/>
              </a:spcAft>
              <a:buNone/>
            </a:pPr>
            <a:endParaRPr sz="1800"/>
          </a:p>
          <a:p>
            <a:pPr marL="457200" lvl="0" indent="-342900" algn="l" rtl="0">
              <a:spcBef>
                <a:spcPts val="600"/>
              </a:spcBef>
              <a:spcAft>
                <a:spcPts val="0"/>
              </a:spcAft>
              <a:buSzPts val="1800"/>
              <a:buChar char="◦"/>
            </a:pPr>
            <a:r>
              <a:rPr lang="en" sz="1800"/>
              <a:t>Second step: Stepwise Forward Selection</a:t>
            </a:r>
            <a:endParaRPr sz="1800"/>
          </a:p>
          <a:p>
            <a:pPr marL="914400" lvl="1" indent="-342900" algn="l" rtl="0">
              <a:spcBef>
                <a:spcPts val="0"/>
              </a:spcBef>
              <a:spcAft>
                <a:spcPts val="0"/>
              </a:spcAft>
              <a:buSzPts val="1800"/>
              <a:buChar char="▫"/>
            </a:pPr>
            <a:r>
              <a:rPr lang="en" sz="1800"/>
              <a:t>Greedy search algorithms</a:t>
            </a:r>
            <a:endParaRPr sz="1800"/>
          </a:p>
          <a:p>
            <a:pPr marL="914400" lvl="1" indent="-342900" algn="l" rtl="0">
              <a:spcBef>
                <a:spcPts val="0"/>
              </a:spcBef>
              <a:spcAft>
                <a:spcPts val="0"/>
              </a:spcAft>
              <a:buSzPts val="1800"/>
              <a:buChar char="▫"/>
            </a:pPr>
            <a:r>
              <a:rPr lang="en" sz="1800"/>
              <a:t>Automatic feature selection</a:t>
            </a:r>
            <a:endParaRPr sz="1800"/>
          </a:p>
          <a:p>
            <a:pPr marL="914400" lvl="1" indent="-342900" algn="l" rtl="0">
              <a:spcBef>
                <a:spcPts val="0"/>
              </a:spcBef>
              <a:spcAft>
                <a:spcPts val="0"/>
              </a:spcAft>
              <a:buSzPts val="1800"/>
              <a:buChar char="▫"/>
            </a:pPr>
            <a:r>
              <a:rPr lang="en" sz="1800"/>
              <a:t>Adds features based on RMSE</a:t>
            </a:r>
            <a:endParaRPr sz="1400">
              <a:latin typeface="Arial"/>
              <a:ea typeface="Arial"/>
              <a:cs typeface="Arial"/>
              <a:sym typeface="Arial"/>
            </a:endParaRPr>
          </a:p>
          <a:p>
            <a:pPr marL="0" lvl="0" indent="0" algn="l" rtl="0">
              <a:spcBef>
                <a:spcPts val="600"/>
              </a:spcBef>
              <a:spcAft>
                <a:spcPts val="0"/>
              </a:spcAft>
              <a:buNone/>
            </a:pPr>
            <a:endParaRPr sz="1800"/>
          </a:p>
          <a:p>
            <a:pPr marL="0" lvl="0" indent="0" algn="l" rtl="0">
              <a:spcBef>
                <a:spcPts val="600"/>
              </a:spcBef>
              <a:spcAft>
                <a:spcPts val="0"/>
              </a:spcAft>
              <a:buNone/>
            </a:pPr>
            <a:endParaRPr/>
          </a:p>
        </p:txBody>
      </p:sp>
      <p:pic>
        <p:nvPicPr>
          <p:cNvPr id="322" name="Google Shape;322;p30"/>
          <p:cNvPicPr preferRelativeResize="0"/>
          <p:nvPr/>
        </p:nvPicPr>
        <p:blipFill>
          <a:blip r:embed="rId3">
            <a:alphaModFix/>
          </a:blip>
          <a:stretch>
            <a:fillRect/>
          </a:stretch>
        </p:blipFill>
        <p:spPr>
          <a:xfrm>
            <a:off x="5348875" y="1472750"/>
            <a:ext cx="3570324" cy="2686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Team Members </a:t>
            </a:r>
            <a:endParaRPr sz="2400"/>
          </a:p>
        </p:txBody>
      </p:sp>
      <p:grpSp>
        <p:nvGrpSpPr>
          <p:cNvPr id="89" name="Google Shape;89;p13"/>
          <p:cNvGrpSpPr/>
          <p:nvPr/>
        </p:nvGrpSpPr>
        <p:grpSpPr>
          <a:xfrm>
            <a:off x="2127038" y="1058100"/>
            <a:ext cx="5232825" cy="3909400"/>
            <a:chOff x="2223400" y="1025950"/>
            <a:chExt cx="5232825" cy="3909400"/>
          </a:xfrm>
        </p:grpSpPr>
        <p:grpSp>
          <p:nvGrpSpPr>
            <p:cNvPr id="90" name="Google Shape;90;p13"/>
            <p:cNvGrpSpPr/>
            <p:nvPr/>
          </p:nvGrpSpPr>
          <p:grpSpPr>
            <a:xfrm>
              <a:off x="2223400" y="1025950"/>
              <a:ext cx="1569300" cy="1868800"/>
              <a:chOff x="1307800" y="1157250"/>
              <a:chExt cx="1569300" cy="1868800"/>
            </a:xfrm>
          </p:grpSpPr>
          <p:pic>
            <p:nvPicPr>
              <p:cNvPr id="91" name="Google Shape;91;p13"/>
              <p:cNvPicPr preferRelativeResize="0"/>
              <p:nvPr/>
            </p:nvPicPr>
            <p:blipFill>
              <a:blip r:embed="rId3">
                <a:alphaModFix/>
              </a:blip>
              <a:stretch>
                <a:fillRect/>
              </a:stretch>
            </p:blipFill>
            <p:spPr>
              <a:xfrm>
                <a:off x="1458550" y="1157250"/>
                <a:ext cx="1267800" cy="1267800"/>
              </a:xfrm>
              <a:prstGeom prst="ellipse">
                <a:avLst/>
              </a:prstGeom>
              <a:noFill/>
              <a:ln w="2857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92" name="Google Shape;92;p13"/>
              <p:cNvSpPr txBox="1"/>
              <p:nvPr/>
            </p:nvSpPr>
            <p:spPr>
              <a:xfrm>
                <a:off x="1307800" y="2609050"/>
                <a:ext cx="1569300" cy="41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Questrial"/>
                    <a:ea typeface="Questrial"/>
                    <a:cs typeface="Questrial"/>
                    <a:sym typeface="Questrial"/>
                  </a:rPr>
                  <a:t>Dipeeka Bastola</a:t>
                </a:r>
                <a:endParaRPr>
                  <a:latin typeface="Questrial"/>
                  <a:ea typeface="Questrial"/>
                  <a:cs typeface="Questrial"/>
                  <a:sym typeface="Questrial"/>
                </a:endParaRPr>
              </a:p>
            </p:txBody>
          </p:sp>
        </p:grpSp>
        <p:grpSp>
          <p:nvGrpSpPr>
            <p:cNvPr id="93" name="Google Shape;93;p13"/>
            <p:cNvGrpSpPr/>
            <p:nvPr/>
          </p:nvGrpSpPr>
          <p:grpSpPr>
            <a:xfrm>
              <a:off x="5788775" y="1036075"/>
              <a:ext cx="1276325" cy="1868800"/>
              <a:chOff x="3270450" y="1157250"/>
              <a:chExt cx="1276325" cy="1868800"/>
            </a:xfrm>
          </p:grpSpPr>
          <p:pic>
            <p:nvPicPr>
              <p:cNvPr id="94" name="Google Shape;94;p13"/>
              <p:cNvPicPr preferRelativeResize="0"/>
              <p:nvPr/>
            </p:nvPicPr>
            <p:blipFill>
              <a:blip r:embed="rId4">
                <a:alphaModFix/>
              </a:blip>
              <a:stretch>
                <a:fillRect/>
              </a:stretch>
            </p:blipFill>
            <p:spPr>
              <a:xfrm>
                <a:off x="3270450" y="1157250"/>
                <a:ext cx="1267800" cy="1267800"/>
              </a:xfrm>
              <a:prstGeom prst="ellipse">
                <a:avLst/>
              </a:prstGeom>
              <a:noFill/>
              <a:ln w="2857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95" name="Google Shape;95;p13"/>
              <p:cNvSpPr txBox="1"/>
              <p:nvPr/>
            </p:nvSpPr>
            <p:spPr>
              <a:xfrm>
                <a:off x="3360275" y="2609050"/>
                <a:ext cx="1186500" cy="41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Questrial"/>
                    <a:ea typeface="Questrial"/>
                    <a:cs typeface="Questrial"/>
                    <a:sym typeface="Questrial"/>
                  </a:rPr>
                  <a:t>Frank Fan</a:t>
                </a:r>
                <a:endParaRPr>
                  <a:latin typeface="Questrial"/>
                  <a:ea typeface="Questrial"/>
                  <a:cs typeface="Questrial"/>
                  <a:sym typeface="Questrial"/>
                </a:endParaRPr>
              </a:p>
            </p:txBody>
          </p:sp>
        </p:grpSp>
        <p:grpSp>
          <p:nvGrpSpPr>
            <p:cNvPr id="96" name="Google Shape;96;p13"/>
            <p:cNvGrpSpPr/>
            <p:nvPr/>
          </p:nvGrpSpPr>
          <p:grpSpPr>
            <a:xfrm>
              <a:off x="2267000" y="3026050"/>
              <a:ext cx="1569300" cy="1909300"/>
              <a:chOff x="4931600" y="1119150"/>
              <a:chExt cx="1569300" cy="1909300"/>
            </a:xfrm>
          </p:grpSpPr>
          <p:pic>
            <p:nvPicPr>
              <p:cNvPr id="97" name="Google Shape;97;p13"/>
              <p:cNvPicPr preferRelativeResize="0"/>
              <p:nvPr/>
            </p:nvPicPr>
            <p:blipFill>
              <a:blip r:embed="rId5">
                <a:alphaModFix/>
              </a:blip>
              <a:stretch>
                <a:fillRect/>
              </a:stretch>
            </p:blipFill>
            <p:spPr>
              <a:xfrm>
                <a:off x="5082350" y="1119150"/>
                <a:ext cx="1267800" cy="1267800"/>
              </a:xfrm>
              <a:prstGeom prst="ellipse">
                <a:avLst/>
              </a:prstGeom>
              <a:noFill/>
              <a:ln w="2857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98" name="Google Shape;98;p13"/>
              <p:cNvSpPr txBox="1"/>
              <p:nvPr/>
            </p:nvSpPr>
            <p:spPr>
              <a:xfrm>
                <a:off x="4931600" y="2611450"/>
                <a:ext cx="1569300" cy="41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Questrial"/>
                    <a:ea typeface="Questrial"/>
                    <a:cs typeface="Questrial"/>
                    <a:sym typeface="Questrial"/>
                  </a:rPr>
                  <a:t>Sebastian Peña</a:t>
                </a:r>
                <a:endParaRPr>
                  <a:latin typeface="Questrial"/>
                  <a:ea typeface="Questrial"/>
                  <a:cs typeface="Questrial"/>
                  <a:sym typeface="Questrial"/>
                </a:endParaRPr>
              </a:p>
            </p:txBody>
          </p:sp>
        </p:grpSp>
        <p:grpSp>
          <p:nvGrpSpPr>
            <p:cNvPr id="99" name="Google Shape;99;p13"/>
            <p:cNvGrpSpPr/>
            <p:nvPr/>
          </p:nvGrpSpPr>
          <p:grpSpPr>
            <a:xfrm>
              <a:off x="5788775" y="3046300"/>
              <a:ext cx="1667450" cy="1868800"/>
              <a:chOff x="6894250" y="1157250"/>
              <a:chExt cx="1667450" cy="1868800"/>
            </a:xfrm>
          </p:grpSpPr>
          <p:pic>
            <p:nvPicPr>
              <p:cNvPr id="100" name="Google Shape;100;p13"/>
              <p:cNvPicPr preferRelativeResize="0"/>
              <p:nvPr/>
            </p:nvPicPr>
            <p:blipFill>
              <a:blip r:embed="rId6">
                <a:alphaModFix/>
              </a:blip>
              <a:stretch>
                <a:fillRect/>
              </a:stretch>
            </p:blipFill>
            <p:spPr>
              <a:xfrm>
                <a:off x="6894250" y="1157250"/>
                <a:ext cx="1267800" cy="1267800"/>
              </a:xfrm>
              <a:prstGeom prst="ellipse">
                <a:avLst/>
              </a:prstGeom>
              <a:noFill/>
              <a:ln w="2857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01" name="Google Shape;101;p13"/>
              <p:cNvSpPr txBox="1"/>
              <p:nvPr/>
            </p:nvSpPr>
            <p:spPr>
              <a:xfrm>
                <a:off x="6992400" y="2609050"/>
                <a:ext cx="1569300" cy="41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Questrial"/>
                    <a:ea typeface="Questrial"/>
                    <a:cs typeface="Questrial"/>
                    <a:sym typeface="Questrial"/>
                  </a:rPr>
                  <a:t>Zihan Wang</a:t>
                </a:r>
                <a:endParaRPr>
                  <a:latin typeface="Questrial"/>
                  <a:ea typeface="Questrial"/>
                  <a:cs typeface="Questrial"/>
                  <a:sym typeface="Questrial"/>
                </a:endParaRPr>
              </a:p>
            </p:txBody>
          </p:sp>
        </p:grpSp>
      </p:grpSp>
      <p:pic>
        <p:nvPicPr>
          <p:cNvPr id="102" name="Google Shape;102;p13"/>
          <p:cNvPicPr preferRelativeResize="0"/>
          <p:nvPr/>
        </p:nvPicPr>
        <p:blipFill>
          <a:blip r:embed="rId7">
            <a:alphaModFix/>
          </a:blip>
          <a:stretch>
            <a:fillRect/>
          </a:stretch>
        </p:blipFill>
        <p:spPr>
          <a:xfrm>
            <a:off x="1926692" y="1058100"/>
            <a:ext cx="397635" cy="244549"/>
          </a:xfrm>
          <a:prstGeom prst="rect">
            <a:avLst/>
          </a:prstGeom>
          <a:noFill/>
          <a:ln>
            <a:noFill/>
          </a:ln>
        </p:spPr>
      </p:pic>
      <p:pic>
        <p:nvPicPr>
          <p:cNvPr id="103" name="Google Shape;103;p13"/>
          <p:cNvPicPr preferRelativeResize="0"/>
          <p:nvPr/>
        </p:nvPicPr>
        <p:blipFill>
          <a:blip r:embed="rId8">
            <a:alphaModFix/>
          </a:blip>
          <a:stretch>
            <a:fillRect/>
          </a:stretch>
        </p:blipFill>
        <p:spPr>
          <a:xfrm>
            <a:off x="5185625" y="1058100"/>
            <a:ext cx="476325" cy="476325"/>
          </a:xfrm>
          <a:prstGeom prst="rect">
            <a:avLst/>
          </a:prstGeom>
          <a:noFill/>
          <a:ln>
            <a:noFill/>
          </a:ln>
        </p:spPr>
      </p:pic>
      <p:pic>
        <p:nvPicPr>
          <p:cNvPr id="104" name="Google Shape;104;p13"/>
          <p:cNvPicPr preferRelativeResize="0"/>
          <p:nvPr/>
        </p:nvPicPr>
        <p:blipFill>
          <a:blip r:embed="rId9">
            <a:alphaModFix/>
          </a:blip>
          <a:stretch>
            <a:fillRect/>
          </a:stretch>
        </p:blipFill>
        <p:spPr>
          <a:xfrm>
            <a:off x="985850" y="2940925"/>
            <a:ext cx="2165750" cy="675025"/>
          </a:xfrm>
          <a:prstGeom prst="rect">
            <a:avLst/>
          </a:prstGeom>
          <a:noFill/>
          <a:ln>
            <a:noFill/>
          </a:ln>
        </p:spPr>
      </p:pic>
      <p:pic>
        <p:nvPicPr>
          <p:cNvPr id="105" name="Google Shape;105;p13"/>
          <p:cNvPicPr preferRelativeResize="0"/>
          <p:nvPr/>
        </p:nvPicPr>
        <p:blipFill>
          <a:blip r:embed="rId10">
            <a:alphaModFix/>
          </a:blip>
          <a:stretch>
            <a:fillRect/>
          </a:stretch>
        </p:blipFill>
        <p:spPr>
          <a:xfrm>
            <a:off x="5185625" y="3021800"/>
            <a:ext cx="476325" cy="476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1"/>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Modeling - Hyperparameter Tuning</a:t>
            </a:r>
            <a:endParaRPr sz="3000"/>
          </a:p>
        </p:txBody>
      </p:sp>
      <p:sp>
        <p:nvSpPr>
          <p:cNvPr id="328" name="Google Shape;328;p31"/>
          <p:cNvSpPr txBox="1">
            <a:spLocks noGrp="1"/>
          </p:cNvSpPr>
          <p:nvPr>
            <p:ph type="body" idx="1"/>
          </p:nvPr>
        </p:nvSpPr>
        <p:spPr>
          <a:xfrm>
            <a:off x="5447400" y="818450"/>
            <a:ext cx="4030500" cy="3725700"/>
          </a:xfrm>
          <a:prstGeom prst="rect">
            <a:avLst/>
          </a:prstGeom>
        </p:spPr>
        <p:txBody>
          <a:bodyPr spcFirstLastPara="1" wrap="square" lIns="91425" tIns="91425" rIns="91425" bIns="91425" anchor="t" anchorCtr="0">
            <a:noAutofit/>
          </a:bodyPr>
          <a:lstStyle/>
          <a:p>
            <a:pPr marL="457200" lvl="0" indent="-304800" algn="l" rtl="0">
              <a:spcBef>
                <a:spcPts val="600"/>
              </a:spcBef>
              <a:spcAft>
                <a:spcPts val="0"/>
              </a:spcAft>
              <a:buSzPts val="1200"/>
              <a:buChar char="●"/>
            </a:pPr>
            <a:r>
              <a:rPr lang="en" sz="1800"/>
              <a:t>Grid Search </a:t>
            </a:r>
            <a:endParaRPr sz="1800"/>
          </a:p>
          <a:p>
            <a:pPr marL="457200" lvl="0" indent="-304800" algn="l" rtl="0">
              <a:spcBef>
                <a:spcPts val="0"/>
              </a:spcBef>
              <a:spcAft>
                <a:spcPts val="0"/>
              </a:spcAft>
              <a:buSzPts val="1200"/>
              <a:buChar char="●"/>
            </a:pPr>
            <a:r>
              <a:rPr lang="en" sz="1800"/>
              <a:t>Nested Cross Validation</a:t>
            </a:r>
            <a:endParaRPr sz="1800"/>
          </a:p>
          <a:p>
            <a:pPr marL="914400" lvl="1" indent="-304800" algn="l" rtl="0">
              <a:spcBef>
                <a:spcPts val="0"/>
              </a:spcBef>
              <a:spcAft>
                <a:spcPts val="0"/>
              </a:spcAft>
              <a:buSzPts val="1200"/>
              <a:buChar char="○"/>
            </a:pPr>
            <a:r>
              <a:rPr lang="en" sz="1800"/>
              <a:t>Inner Fold - 5	</a:t>
            </a:r>
            <a:endParaRPr sz="1800"/>
          </a:p>
          <a:p>
            <a:pPr marL="914400" lvl="1" indent="-304800" algn="l" rtl="0">
              <a:spcBef>
                <a:spcPts val="0"/>
              </a:spcBef>
              <a:spcAft>
                <a:spcPts val="0"/>
              </a:spcAft>
              <a:buSzPts val="1200"/>
              <a:buChar char="○"/>
            </a:pPr>
            <a:r>
              <a:rPr lang="en" sz="1800"/>
              <a:t>Outer Fold - 5  </a:t>
            </a:r>
            <a:endParaRPr sz="1800"/>
          </a:p>
          <a:p>
            <a:pPr marL="457200" lvl="0" indent="-304800" algn="l" rtl="0">
              <a:spcBef>
                <a:spcPts val="0"/>
              </a:spcBef>
              <a:spcAft>
                <a:spcPts val="0"/>
              </a:spcAft>
              <a:buSzPts val="1200"/>
              <a:buChar char="●"/>
            </a:pPr>
            <a:r>
              <a:rPr lang="en" sz="1800"/>
              <a:t>Lasso &amp; Ridge</a:t>
            </a:r>
            <a:endParaRPr sz="1800"/>
          </a:p>
          <a:p>
            <a:pPr marL="914400" lvl="1" indent="-304800" algn="l" rtl="0">
              <a:spcBef>
                <a:spcPts val="0"/>
              </a:spcBef>
              <a:spcAft>
                <a:spcPts val="0"/>
              </a:spcAft>
              <a:buSzPts val="1200"/>
              <a:buChar char="○"/>
            </a:pPr>
            <a:r>
              <a:rPr lang="en" sz="1800"/>
              <a:t>Alpha</a:t>
            </a:r>
            <a:endParaRPr sz="1800"/>
          </a:p>
          <a:p>
            <a:pPr marL="457200" lvl="0" indent="-304800" algn="l" rtl="0">
              <a:spcBef>
                <a:spcPts val="0"/>
              </a:spcBef>
              <a:spcAft>
                <a:spcPts val="0"/>
              </a:spcAft>
              <a:buSzPts val="1200"/>
              <a:buChar char="●"/>
            </a:pPr>
            <a:r>
              <a:rPr lang="en" sz="1800"/>
              <a:t>KNN</a:t>
            </a:r>
            <a:endParaRPr sz="1800"/>
          </a:p>
          <a:p>
            <a:pPr marL="914400" lvl="1" indent="-304800" algn="l" rtl="0">
              <a:spcBef>
                <a:spcPts val="0"/>
              </a:spcBef>
              <a:spcAft>
                <a:spcPts val="0"/>
              </a:spcAft>
              <a:buSzPts val="1200"/>
              <a:buChar char="○"/>
            </a:pPr>
            <a:r>
              <a:rPr lang="en" sz="1800"/>
              <a:t>Number of neighbors</a:t>
            </a:r>
            <a:endParaRPr sz="1800"/>
          </a:p>
          <a:p>
            <a:pPr marL="914400" lvl="1" indent="-304800" algn="l" rtl="0">
              <a:spcBef>
                <a:spcPts val="0"/>
              </a:spcBef>
              <a:spcAft>
                <a:spcPts val="0"/>
              </a:spcAft>
              <a:buSzPts val="1200"/>
              <a:buChar char="○"/>
            </a:pPr>
            <a:r>
              <a:rPr lang="en" sz="1800"/>
              <a:t>Weight or Uniform </a:t>
            </a:r>
            <a:endParaRPr sz="1800"/>
          </a:p>
          <a:p>
            <a:pPr marL="342900" lvl="0" indent="-228600" algn="l" rtl="0">
              <a:spcBef>
                <a:spcPts val="0"/>
              </a:spcBef>
              <a:spcAft>
                <a:spcPts val="0"/>
              </a:spcAft>
              <a:buSzPts val="1200"/>
              <a:buChar char="●"/>
            </a:pPr>
            <a:r>
              <a:rPr lang="en" sz="1800" b="1"/>
              <a:t>Regression Tree</a:t>
            </a:r>
            <a:endParaRPr sz="1800" b="1"/>
          </a:p>
          <a:p>
            <a:pPr marL="742950" lvl="1" indent="-209550" algn="l" rtl="0">
              <a:spcBef>
                <a:spcPts val="0"/>
              </a:spcBef>
              <a:spcAft>
                <a:spcPts val="0"/>
              </a:spcAft>
              <a:buSzPts val="1200"/>
              <a:buChar char="○"/>
            </a:pPr>
            <a:r>
              <a:rPr lang="en" sz="1800"/>
              <a:t>Maximum depth </a:t>
            </a:r>
            <a:endParaRPr sz="1800"/>
          </a:p>
          <a:p>
            <a:pPr marL="742950" lvl="1" indent="-209550" algn="l" rtl="0">
              <a:spcBef>
                <a:spcPts val="0"/>
              </a:spcBef>
              <a:spcAft>
                <a:spcPts val="0"/>
              </a:spcAft>
              <a:buSzPts val="1200"/>
              <a:buChar char="○"/>
            </a:pPr>
            <a:r>
              <a:rPr lang="en" sz="1800"/>
              <a:t>Minimum sample per leaf</a:t>
            </a:r>
            <a:endParaRPr sz="1800"/>
          </a:p>
          <a:p>
            <a:pPr marL="742950" lvl="1" indent="-209550" algn="l" rtl="0">
              <a:spcBef>
                <a:spcPts val="0"/>
              </a:spcBef>
              <a:spcAft>
                <a:spcPts val="0"/>
              </a:spcAft>
              <a:buSzPts val="1200"/>
              <a:buChar char="○"/>
            </a:pPr>
            <a:r>
              <a:rPr lang="en" sz="1800"/>
              <a:t>Minimum samples to split</a:t>
            </a:r>
            <a:endParaRPr sz="1800"/>
          </a:p>
          <a:p>
            <a:pPr marL="0" lvl="0" indent="0" algn="l" rtl="0">
              <a:spcBef>
                <a:spcPts val="600"/>
              </a:spcBef>
              <a:spcAft>
                <a:spcPts val="0"/>
              </a:spcAft>
              <a:buNone/>
            </a:pPr>
            <a:endParaRPr sz="1800"/>
          </a:p>
        </p:txBody>
      </p:sp>
      <p:pic>
        <p:nvPicPr>
          <p:cNvPr id="329" name="Google Shape;329;p31"/>
          <p:cNvPicPr preferRelativeResize="0"/>
          <p:nvPr/>
        </p:nvPicPr>
        <p:blipFill>
          <a:blip r:embed="rId3">
            <a:alphaModFix/>
          </a:blip>
          <a:stretch>
            <a:fillRect/>
          </a:stretch>
        </p:blipFill>
        <p:spPr>
          <a:xfrm>
            <a:off x="1160101" y="1451500"/>
            <a:ext cx="4295949" cy="23072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2"/>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Summary of Performances</a:t>
            </a:r>
            <a:endParaRPr sz="3000"/>
          </a:p>
        </p:txBody>
      </p:sp>
      <p:graphicFrame>
        <p:nvGraphicFramePr>
          <p:cNvPr id="335" name="Google Shape;335;p32"/>
          <p:cNvGraphicFramePr/>
          <p:nvPr/>
        </p:nvGraphicFramePr>
        <p:xfrm>
          <a:off x="1250300" y="1342156"/>
          <a:ext cx="3000000" cy="3000000"/>
        </p:xfrm>
        <a:graphic>
          <a:graphicData uri="http://schemas.openxmlformats.org/drawingml/2006/table">
            <a:tbl>
              <a:tblPr>
                <a:noFill/>
                <a:tableStyleId>{AEC690D7-E7DC-4266-B8F8-C14DEBC593BD}</a:tableStyleId>
              </a:tblPr>
              <a:tblGrid>
                <a:gridCol w="1207950">
                  <a:extLst>
                    <a:ext uri="{9D8B030D-6E8A-4147-A177-3AD203B41FA5}">
                      <a16:colId xmlns:a16="http://schemas.microsoft.com/office/drawing/2014/main" val="20000"/>
                    </a:ext>
                  </a:extLst>
                </a:gridCol>
                <a:gridCol w="1207950">
                  <a:extLst>
                    <a:ext uri="{9D8B030D-6E8A-4147-A177-3AD203B41FA5}">
                      <a16:colId xmlns:a16="http://schemas.microsoft.com/office/drawing/2014/main" val="20001"/>
                    </a:ext>
                  </a:extLst>
                </a:gridCol>
                <a:gridCol w="1207950">
                  <a:extLst>
                    <a:ext uri="{9D8B030D-6E8A-4147-A177-3AD203B41FA5}">
                      <a16:colId xmlns:a16="http://schemas.microsoft.com/office/drawing/2014/main" val="20002"/>
                    </a:ext>
                  </a:extLst>
                </a:gridCol>
                <a:gridCol w="1207950">
                  <a:extLst>
                    <a:ext uri="{9D8B030D-6E8A-4147-A177-3AD203B41FA5}">
                      <a16:colId xmlns:a16="http://schemas.microsoft.com/office/drawing/2014/main" val="20003"/>
                    </a:ext>
                  </a:extLst>
                </a:gridCol>
                <a:gridCol w="1122700">
                  <a:extLst>
                    <a:ext uri="{9D8B030D-6E8A-4147-A177-3AD203B41FA5}">
                      <a16:colId xmlns:a16="http://schemas.microsoft.com/office/drawing/2014/main" val="20004"/>
                    </a:ext>
                  </a:extLst>
                </a:gridCol>
                <a:gridCol w="1648125">
                  <a:extLst>
                    <a:ext uri="{9D8B030D-6E8A-4147-A177-3AD203B41FA5}">
                      <a16:colId xmlns:a16="http://schemas.microsoft.com/office/drawing/2014/main" val="20005"/>
                    </a:ext>
                  </a:extLst>
                </a:gridCol>
              </a:tblGrid>
              <a:tr h="501025">
                <a:tc>
                  <a:txBody>
                    <a:bodyPr/>
                    <a:lstStyle/>
                    <a:p>
                      <a:pPr marL="0" lvl="0" indent="0" algn="ctr" rtl="0">
                        <a:spcBef>
                          <a:spcPts val="0"/>
                        </a:spcBef>
                        <a:spcAft>
                          <a:spcPts val="0"/>
                        </a:spcAft>
                        <a:buNone/>
                      </a:pPr>
                      <a:r>
                        <a:rPr lang="en" sz="1200" b="1">
                          <a:latin typeface="Questrial"/>
                          <a:ea typeface="Questrial"/>
                          <a:cs typeface="Questrial"/>
                          <a:sym typeface="Questrial"/>
                        </a:rPr>
                        <a:t>Models</a:t>
                      </a:r>
                      <a:endParaRPr sz="12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alpha val="0"/>
                        </a:srgbClr>
                      </a:solidFill>
                      <a:prstDash val="dash"/>
                      <a:round/>
                      <a:headEnd type="none" w="sm" len="sm"/>
                      <a:tailEnd type="none" w="sm" len="sm"/>
                    </a:lnT>
                    <a:lnB w="9525" cap="flat" cmpd="sng">
                      <a:solidFill>
                        <a:srgbClr val="999FA9"/>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Questrial"/>
                          <a:ea typeface="Questrial"/>
                          <a:cs typeface="Questrial"/>
                          <a:sym typeface="Questrial"/>
                        </a:rPr>
                        <a:t>Raw Model RMSE</a:t>
                      </a:r>
                      <a:endParaRPr sz="12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alpha val="0"/>
                        </a:srgbClr>
                      </a:solidFill>
                      <a:prstDash val="dash"/>
                      <a:round/>
                      <a:headEnd type="none" w="sm" len="sm"/>
                      <a:tailEnd type="none" w="sm" len="sm"/>
                    </a:lnT>
                    <a:lnB w="9525" cap="flat" cmpd="sng">
                      <a:solidFill>
                        <a:srgbClr val="999FA9"/>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Questrial"/>
                          <a:ea typeface="Questrial"/>
                          <a:cs typeface="Questrial"/>
                          <a:sym typeface="Questrial"/>
                        </a:rPr>
                        <a:t>Standardized </a:t>
                      </a:r>
                      <a:endParaRPr sz="1200" b="1">
                        <a:latin typeface="Questrial"/>
                        <a:ea typeface="Questrial"/>
                        <a:cs typeface="Questrial"/>
                        <a:sym typeface="Questrial"/>
                      </a:endParaRPr>
                    </a:p>
                    <a:p>
                      <a:pPr marL="0" lvl="0" indent="0" algn="ctr" rtl="0">
                        <a:spcBef>
                          <a:spcPts val="0"/>
                        </a:spcBef>
                        <a:spcAft>
                          <a:spcPts val="0"/>
                        </a:spcAft>
                        <a:buNone/>
                      </a:pPr>
                      <a:r>
                        <a:rPr lang="en" sz="1200" b="1">
                          <a:latin typeface="Questrial"/>
                          <a:ea typeface="Questrial"/>
                          <a:cs typeface="Questrial"/>
                          <a:sym typeface="Questrial"/>
                        </a:rPr>
                        <a:t>RMSE</a:t>
                      </a:r>
                      <a:endParaRPr sz="12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alpha val="0"/>
                        </a:srgbClr>
                      </a:solidFill>
                      <a:prstDash val="dash"/>
                      <a:round/>
                      <a:headEnd type="none" w="sm" len="sm"/>
                      <a:tailEnd type="none" w="sm" len="sm"/>
                    </a:lnT>
                    <a:lnB w="9525" cap="flat" cmpd="sng">
                      <a:solidFill>
                        <a:srgbClr val="999FA9"/>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Questrial"/>
                          <a:ea typeface="Questrial"/>
                          <a:cs typeface="Questrial"/>
                          <a:sym typeface="Questrial"/>
                        </a:rPr>
                        <a:t>Correlated Features</a:t>
                      </a:r>
                      <a:endParaRPr sz="1200" b="1">
                        <a:latin typeface="Questrial"/>
                        <a:ea typeface="Questrial"/>
                        <a:cs typeface="Questrial"/>
                        <a:sym typeface="Questrial"/>
                      </a:endParaRPr>
                    </a:p>
                    <a:p>
                      <a:pPr marL="0" lvl="0" indent="0" algn="ctr" rtl="0">
                        <a:spcBef>
                          <a:spcPts val="0"/>
                        </a:spcBef>
                        <a:spcAft>
                          <a:spcPts val="0"/>
                        </a:spcAft>
                        <a:buNone/>
                      </a:pPr>
                      <a:r>
                        <a:rPr lang="en" sz="1200" b="1">
                          <a:latin typeface="Questrial"/>
                          <a:ea typeface="Questrial"/>
                          <a:cs typeface="Questrial"/>
                          <a:sym typeface="Questrial"/>
                        </a:rPr>
                        <a:t>RMSE</a:t>
                      </a:r>
                      <a:endParaRPr sz="12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alpha val="0"/>
                        </a:srgbClr>
                      </a:solidFill>
                      <a:prstDash val="dash"/>
                      <a:round/>
                      <a:headEnd type="none" w="sm" len="sm"/>
                      <a:tailEnd type="none" w="sm" len="sm"/>
                    </a:lnT>
                    <a:lnB w="9525" cap="flat" cmpd="sng">
                      <a:solidFill>
                        <a:srgbClr val="999FA9"/>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Questrial"/>
                          <a:ea typeface="Questrial"/>
                          <a:cs typeface="Questrial"/>
                          <a:sym typeface="Questrial"/>
                        </a:rPr>
                        <a:t>Automated Selected</a:t>
                      </a:r>
                      <a:endParaRPr sz="1200" b="1">
                        <a:latin typeface="Questrial"/>
                        <a:ea typeface="Questrial"/>
                        <a:cs typeface="Questrial"/>
                        <a:sym typeface="Questrial"/>
                      </a:endParaRPr>
                    </a:p>
                    <a:p>
                      <a:pPr marL="0" lvl="0" indent="0" algn="ctr" rtl="0">
                        <a:spcBef>
                          <a:spcPts val="0"/>
                        </a:spcBef>
                        <a:spcAft>
                          <a:spcPts val="0"/>
                        </a:spcAft>
                        <a:buNone/>
                      </a:pPr>
                      <a:r>
                        <a:rPr lang="en" sz="1200" b="1">
                          <a:latin typeface="Questrial"/>
                          <a:ea typeface="Questrial"/>
                          <a:cs typeface="Questrial"/>
                          <a:sym typeface="Questrial"/>
                        </a:rPr>
                        <a:t>Features</a:t>
                      </a:r>
                      <a:endParaRPr sz="1200" b="1">
                        <a:latin typeface="Questrial"/>
                        <a:ea typeface="Questrial"/>
                        <a:cs typeface="Questrial"/>
                        <a:sym typeface="Questrial"/>
                      </a:endParaRPr>
                    </a:p>
                    <a:p>
                      <a:pPr marL="0" lvl="0" indent="0" algn="ctr" rtl="0">
                        <a:spcBef>
                          <a:spcPts val="0"/>
                        </a:spcBef>
                        <a:spcAft>
                          <a:spcPts val="0"/>
                        </a:spcAft>
                        <a:buNone/>
                      </a:pPr>
                      <a:r>
                        <a:rPr lang="en" sz="1200" b="1">
                          <a:latin typeface="Questrial"/>
                          <a:ea typeface="Questrial"/>
                          <a:cs typeface="Questrial"/>
                          <a:sym typeface="Questrial"/>
                        </a:rPr>
                        <a:t> RMSE</a:t>
                      </a:r>
                      <a:endParaRPr sz="12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alpha val="0"/>
                        </a:srgbClr>
                      </a:solidFill>
                      <a:prstDash val="dash"/>
                      <a:round/>
                      <a:headEnd type="none" w="sm" len="sm"/>
                      <a:tailEnd type="none" w="sm" len="sm"/>
                    </a:lnT>
                    <a:lnB w="9525" cap="flat" cmpd="sng">
                      <a:solidFill>
                        <a:srgbClr val="999FA9"/>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Questrial"/>
                          <a:ea typeface="Questrial"/>
                          <a:cs typeface="Questrial"/>
                          <a:sym typeface="Questrial"/>
                        </a:rPr>
                        <a:t>RMSE after Hyperparameter Tuning </a:t>
                      </a:r>
                      <a:endParaRPr sz="12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alpha val="0"/>
                        </a:srgbClr>
                      </a:solidFill>
                      <a:prstDash val="dash"/>
                      <a:round/>
                      <a:headEnd type="none" w="sm" len="sm"/>
                      <a:tailEnd type="none" w="sm" len="sm"/>
                    </a:lnT>
                    <a:lnB w="9525" cap="flat" cmpd="sng">
                      <a:solidFill>
                        <a:srgbClr val="999FA9"/>
                      </a:solidFill>
                      <a:prstDash val="solid"/>
                      <a:round/>
                      <a:headEnd type="none" w="sm" len="sm"/>
                      <a:tailEnd type="none" w="sm" len="sm"/>
                    </a:lnB>
                  </a:tcPr>
                </a:tc>
                <a:extLst>
                  <a:ext uri="{0D108BD9-81ED-4DB2-BD59-A6C34878D82A}">
                    <a16:rowId xmlns:a16="http://schemas.microsoft.com/office/drawing/2014/main" val="10000"/>
                  </a:ext>
                </a:extLst>
              </a:tr>
              <a:tr h="501025">
                <a:tc>
                  <a:txBody>
                    <a:bodyPr/>
                    <a:lstStyle/>
                    <a:p>
                      <a:pPr marL="0" lvl="0" indent="0" algn="r" rtl="0">
                        <a:spcBef>
                          <a:spcPts val="0"/>
                        </a:spcBef>
                        <a:spcAft>
                          <a:spcPts val="0"/>
                        </a:spcAft>
                        <a:buNone/>
                      </a:pPr>
                      <a:r>
                        <a:rPr lang="en" sz="1300" b="1">
                          <a:latin typeface="Questrial"/>
                          <a:ea typeface="Questrial"/>
                          <a:cs typeface="Questrial"/>
                          <a:sym typeface="Questrial"/>
                        </a:rPr>
                        <a:t>KNN</a:t>
                      </a:r>
                      <a:endParaRPr sz="13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Questrial"/>
                          <a:ea typeface="Questrial"/>
                          <a:cs typeface="Questrial"/>
                          <a:sym typeface="Questrial"/>
                        </a:rPr>
                        <a:t>80.46</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b="1">
                          <a:latin typeface="Questrial"/>
                          <a:ea typeface="Questrial"/>
                          <a:cs typeface="Questrial"/>
                          <a:sym typeface="Questrial"/>
                        </a:rPr>
                        <a:t>78.57</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b="1">
                          <a:latin typeface="Questrial"/>
                          <a:ea typeface="Questrial"/>
                          <a:cs typeface="Questrial"/>
                          <a:sym typeface="Questrial"/>
                        </a:rPr>
                        <a:t>73.68</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b="1">
                          <a:latin typeface="Questrial"/>
                          <a:ea typeface="Questrial"/>
                          <a:cs typeface="Questrial"/>
                          <a:sym typeface="Questrial"/>
                        </a:rPr>
                        <a:t>70.87</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sz="1500" b="1">
                          <a:solidFill>
                            <a:srgbClr val="FFFFFF"/>
                          </a:solidFill>
                          <a:latin typeface="Questrial"/>
                          <a:ea typeface="Questrial"/>
                          <a:cs typeface="Questrial"/>
                          <a:sym typeface="Questrial"/>
                        </a:rPr>
                        <a:t>69.90</a:t>
                      </a:r>
                      <a:endParaRPr sz="1500" b="1">
                        <a:solidFill>
                          <a:srgbClr val="FFFFFF"/>
                        </a:solidFill>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6AA84F"/>
                    </a:solidFill>
                  </a:tcPr>
                </a:tc>
                <a:extLst>
                  <a:ext uri="{0D108BD9-81ED-4DB2-BD59-A6C34878D82A}">
                    <a16:rowId xmlns:a16="http://schemas.microsoft.com/office/drawing/2014/main" val="10001"/>
                  </a:ext>
                </a:extLst>
              </a:tr>
              <a:tr h="501025">
                <a:tc>
                  <a:txBody>
                    <a:bodyPr/>
                    <a:lstStyle/>
                    <a:p>
                      <a:pPr marL="0" lvl="0" indent="0" algn="r" rtl="0">
                        <a:spcBef>
                          <a:spcPts val="0"/>
                        </a:spcBef>
                        <a:spcAft>
                          <a:spcPts val="0"/>
                        </a:spcAft>
                        <a:buNone/>
                      </a:pPr>
                      <a:r>
                        <a:rPr lang="en" sz="1300" b="1">
                          <a:latin typeface="Questrial"/>
                          <a:ea typeface="Questrial"/>
                          <a:cs typeface="Questrial"/>
                          <a:sym typeface="Questrial"/>
                        </a:rPr>
                        <a:t>Lasso</a:t>
                      </a:r>
                      <a:endParaRPr sz="13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Questrial"/>
                          <a:ea typeface="Questrial"/>
                          <a:cs typeface="Questrial"/>
                          <a:sym typeface="Questrial"/>
                        </a:rPr>
                        <a:t>3914.84</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b="1">
                          <a:latin typeface="Questrial"/>
                          <a:ea typeface="Questrial"/>
                          <a:cs typeface="Questrial"/>
                          <a:sym typeface="Questrial"/>
                        </a:rPr>
                        <a:t>72.09</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b="1">
                          <a:latin typeface="Questrial"/>
                          <a:ea typeface="Questrial"/>
                          <a:cs typeface="Questrial"/>
                          <a:sym typeface="Questrial"/>
                        </a:rPr>
                        <a:t>72.81</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b="1">
                          <a:latin typeface="Questrial"/>
                          <a:ea typeface="Questrial"/>
                          <a:cs typeface="Questrial"/>
                          <a:sym typeface="Questrial"/>
                        </a:rPr>
                        <a:t>71.48</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B6D7A8"/>
                    </a:solidFill>
                  </a:tcPr>
                </a:tc>
                <a:extLst>
                  <a:ext uri="{0D108BD9-81ED-4DB2-BD59-A6C34878D82A}">
                    <a16:rowId xmlns:a16="http://schemas.microsoft.com/office/drawing/2014/main" val="10002"/>
                  </a:ext>
                </a:extLst>
              </a:tr>
              <a:tr h="501025">
                <a:tc>
                  <a:txBody>
                    <a:bodyPr/>
                    <a:lstStyle/>
                    <a:p>
                      <a:pPr marL="0" lvl="0" indent="0" algn="r" rtl="0">
                        <a:spcBef>
                          <a:spcPts val="0"/>
                        </a:spcBef>
                        <a:spcAft>
                          <a:spcPts val="0"/>
                        </a:spcAft>
                        <a:buNone/>
                      </a:pPr>
                      <a:r>
                        <a:rPr lang="en" sz="1300" b="1">
                          <a:latin typeface="Questrial"/>
                          <a:ea typeface="Questrial"/>
                          <a:cs typeface="Questrial"/>
                          <a:sym typeface="Questrial"/>
                        </a:rPr>
                        <a:t>Ridge</a:t>
                      </a:r>
                      <a:endParaRPr sz="13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Questrial"/>
                          <a:ea typeface="Questrial"/>
                          <a:cs typeface="Questrial"/>
                          <a:sym typeface="Questrial"/>
                        </a:rPr>
                        <a:t>3025.36</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b="1">
                          <a:latin typeface="Questrial"/>
                          <a:ea typeface="Questrial"/>
                          <a:cs typeface="Questrial"/>
                          <a:sym typeface="Questrial"/>
                        </a:rPr>
                        <a:t>72.15</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b="1">
                          <a:latin typeface="Questrial"/>
                          <a:ea typeface="Questrial"/>
                          <a:cs typeface="Questrial"/>
                          <a:sym typeface="Questrial"/>
                        </a:rPr>
                        <a:t>72.82</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b="1">
                          <a:latin typeface="Questrial"/>
                          <a:ea typeface="Questrial"/>
                          <a:cs typeface="Questrial"/>
                          <a:sym typeface="Questrial"/>
                        </a:rPr>
                        <a:t>72.72</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b="1">
                          <a:latin typeface="Questrial"/>
                          <a:ea typeface="Questrial"/>
                          <a:cs typeface="Questrial"/>
                          <a:sym typeface="Questrial"/>
                        </a:rPr>
                        <a:t>72.58</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FFF2CC"/>
                    </a:solidFill>
                  </a:tcPr>
                </a:tc>
                <a:extLst>
                  <a:ext uri="{0D108BD9-81ED-4DB2-BD59-A6C34878D82A}">
                    <a16:rowId xmlns:a16="http://schemas.microsoft.com/office/drawing/2014/main" val="10003"/>
                  </a:ext>
                </a:extLst>
              </a:tr>
              <a:tr h="501025">
                <a:tc>
                  <a:txBody>
                    <a:bodyPr/>
                    <a:lstStyle/>
                    <a:p>
                      <a:pPr marL="0" lvl="0" indent="0" algn="r" rtl="0">
                        <a:spcBef>
                          <a:spcPts val="0"/>
                        </a:spcBef>
                        <a:spcAft>
                          <a:spcPts val="0"/>
                        </a:spcAft>
                        <a:buNone/>
                      </a:pPr>
                      <a:r>
                        <a:rPr lang="en" sz="1300" b="1">
                          <a:latin typeface="Questrial"/>
                          <a:ea typeface="Questrial"/>
                          <a:cs typeface="Questrial"/>
                          <a:sym typeface="Questrial"/>
                        </a:rPr>
                        <a:t>Regression Trees</a:t>
                      </a:r>
                      <a:endParaRPr sz="13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alpha val="0"/>
                        </a:srgbClr>
                      </a:solidFill>
                      <a:prstDash val="dash"/>
                      <a:round/>
                      <a:headEnd type="none" w="sm" len="sm"/>
                      <a:tailEnd type="none" w="sm" len="sm"/>
                    </a:lnB>
                  </a:tcPr>
                </a:tc>
                <a:tc>
                  <a:txBody>
                    <a:bodyPr/>
                    <a:lstStyle/>
                    <a:p>
                      <a:pPr marL="0" lvl="0" indent="0" algn="ctr" rtl="0">
                        <a:spcBef>
                          <a:spcPts val="0"/>
                        </a:spcBef>
                        <a:spcAft>
                          <a:spcPts val="0"/>
                        </a:spcAft>
                        <a:buNone/>
                      </a:pPr>
                      <a:r>
                        <a:rPr lang="en" b="1">
                          <a:latin typeface="Questrial"/>
                          <a:ea typeface="Questrial"/>
                          <a:cs typeface="Questrial"/>
                          <a:sym typeface="Questrial"/>
                        </a:rPr>
                        <a:t>97.41</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alpha val="0"/>
                        </a:srgbClr>
                      </a:solidFill>
                      <a:prstDash val="dash"/>
                      <a:round/>
                      <a:headEnd type="none" w="sm" len="sm"/>
                      <a:tailEnd type="none" w="sm" len="sm"/>
                    </a:lnB>
                    <a:solidFill>
                      <a:srgbClr val="FFE599"/>
                    </a:solidFill>
                  </a:tcPr>
                </a:tc>
                <a:tc>
                  <a:txBody>
                    <a:bodyPr/>
                    <a:lstStyle/>
                    <a:p>
                      <a:pPr marL="0" lvl="0" indent="0" algn="ctr" rtl="0">
                        <a:spcBef>
                          <a:spcPts val="0"/>
                        </a:spcBef>
                        <a:spcAft>
                          <a:spcPts val="0"/>
                        </a:spcAft>
                        <a:buNone/>
                      </a:pPr>
                      <a:r>
                        <a:rPr lang="en" b="1">
                          <a:latin typeface="Questrial"/>
                          <a:ea typeface="Questrial"/>
                          <a:cs typeface="Questrial"/>
                          <a:sym typeface="Questrial"/>
                        </a:rPr>
                        <a:t>97.66</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alpha val="0"/>
                        </a:srgbClr>
                      </a:solidFill>
                      <a:prstDash val="dash"/>
                      <a:round/>
                      <a:headEnd type="none" w="sm" len="sm"/>
                      <a:tailEnd type="none" w="sm" len="sm"/>
                    </a:lnB>
                    <a:solidFill>
                      <a:srgbClr val="FFE599"/>
                    </a:solidFill>
                  </a:tcPr>
                </a:tc>
                <a:tc>
                  <a:txBody>
                    <a:bodyPr/>
                    <a:lstStyle/>
                    <a:p>
                      <a:pPr marL="0" lvl="0" indent="0" algn="ctr" rtl="0">
                        <a:spcBef>
                          <a:spcPts val="0"/>
                        </a:spcBef>
                        <a:spcAft>
                          <a:spcPts val="0"/>
                        </a:spcAft>
                        <a:buNone/>
                      </a:pPr>
                      <a:r>
                        <a:rPr lang="en" b="1">
                          <a:latin typeface="Questrial"/>
                          <a:ea typeface="Questrial"/>
                          <a:cs typeface="Questrial"/>
                          <a:sym typeface="Questrial"/>
                        </a:rPr>
                        <a:t>98.06</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alpha val="0"/>
                        </a:srgbClr>
                      </a:solidFill>
                      <a:prstDash val="dash"/>
                      <a:round/>
                      <a:headEnd type="none" w="sm" len="sm"/>
                      <a:tailEnd type="none" w="sm" len="sm"/>
                    </a:lnB>
                    <a:solidFill>
                      <a:srgbClr val="FFE599"/>
                    </a:solidFill>
                  </a:tcPr>
                </a:tc>
                <a:tc>
                  <a:txBody>
                    <a:bodyPr/>
                    <a:lstStyle/>
                    <a:p>
                      <a:pPr marL="0" lvl="0" indent="0" algn="ctr" rtl="0">
                        <a:spcBef>
                          <a:spcPts val="0"/>
                        </a:spcBef>
                        <a:spcAft>
                          <a:spcPts val="0"/>
                        </a:spcAft>
                        <a:buNone/>
                      </a:pPr>
                      <a:r>
                        <a:rPr lang="en" b="1">
                          <a:latin typeface="Questrial"/>
                          <a:ea typeface="Questrial"/>
                          <a:cs typeface="Questrial"/>
                          <a:sym typeface="Questrial"/>
                        </a:rPr>
                        <a:t>74.16</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alpha val="0"/>
                        </a:srgbClr>
                      </a:solidFill>
                      <a:prstDash val="dash"/>
                      <a:round/>
                      <a:headEnd type="none" w="sm" len="sm"/>
                      <a:tailEnd type="none" w="sm" len="sm"/>
                    </a:lnB>
                    <a:solidFill>
                      <a:srgbClr val="FFF2CC"/>
                    </a:solidFill>
                  </a:tcPr>
                </a:tc>
                <a:tc>
                  <a:txBody>
                    <a:bodyPr/>
                    <a:lstStyle/>
                    <a:p>
                      <a:pPr marL="0" lvl="0" indent="0" algn="ctr" rtl="0">
                        <a:spcBef>
                          <a:spcPts val="0"/>
                        </a:spcBef>
                        <a:spcAft>
                          <a:spcPts val="0"/>
                        </a:spcAft>
                        <a:buNone/>
                      </a:pPr>
                      <a:r>
                        <a:rPr lang="en" b="1">
                          <a:latin typeface="Questrial"/>
                          <a:ea typeface="Questrial"/>
                          <a:cs typeface="Questrial"/>
                          <a:sym typeface="Questrial"/>
                        </a:rPr>
                        <a:t>72.59</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alpha val="0"/>
                        </a:srgbClr>
                      </a:solidFill>
                      <a:prstDash val="dash"/>
                      <a:round/>
                      <a:headEnd type="none" w="sm" len="sm"/>
                      <a:tailEnd type="none" w="sm" len="sm"/>
                    </a:lnB>
                    <a:solidFill>
                      <a:srgbClr val="FFF2CC"/>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3"/>
          <p:cNvSpPr txBox="1">
            <a:spLocks noGrp="1"/>
          </p:cNvSpPr>
          <p:nvPr>
            <p:ph type="title"/>
          </p:nvPr>
        </p:nvSpPr>
        <p:spPr>
          <a:xfrm>
            <a:off x="1143000" y="527875"/>
            <a:ext cx="75606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Final Models: k-NN and a good alternative</a:t>
            </a:r>
            <a:endParaRPr sz="3000"/>
          </a:p>
        </p:txBody>
      </p:sp>
      <p:sp>
        <p:nvSpPr>
          <p:cNvPr id="341" name="Google Shape;341;p33"/>
          <p:cNvSpPr txBox="1">
            <a:spLocks noGrp="1"/>
          </p:cNvSpPr>
          <p:nvPr>
            <p:ph type="body" idx="1"/>
          </p:nvPr>
        </p:nvSpPr>
        <p:spPr>
          <a:xfrm>
            <a:off x="1165475" y="793125"/>
            <a:ext cx="7292400" cy="4051800"/>
          </a:xfrm>
          <a:prstGeom prst="rect">
            <a:avLst/>
          </a:prstGeom>
        </p:spPr>
        <p:txBody>
          <a:bodyPr spcFirstLastPara="1" wrap="square" lIns="91425" tIns="91425" rIns="91425" bIns="91425" anchor="t" anchorCtr="0">
            <a:noAutofit/>
          </a:bodyPr>
          <a:lstStyle/>
          <a:p>
            <a:pPr marL="457200" lvl="0" indent="-304800" algn="l" rtl="0">
              <a:spcBef>
                <a:spcPts val="600"/>
              </a:spcBef>
              <a:spcAft>
                <a:spcPts val="0"/>
              </a:spcAft>
              <a:buSzPts val="1200"/>
              <a:buChar char="●"/>
            </a:pPr>
            <a:r>
              <a:rPr lang="en" sz="1800"/>
              <a:t>Key trade-off for price prediction: Accuracy vs. Comprehensibility</a:t>
            </a:r>
            <a:endParaRPr sz="1800"/>
          </a:p>
          <a:p>
            <a:pPr marL="457200" lvl="0" indent="-304800" algn="l" rtl="0">
              <a:spcBef>
                <a:spcPts val="0"/>
              </a:spcBef>
              <a:spcAft>
                <a:spcPts val="0"/>
              </a:spcAft>
              <a:buSzPts val="1200"/>
              <a:buChar char="●"/>
            </a:pPr>
            <a:r>
              <a:rPr lang="en" sz="1800">
                <a:solidFill>
                  <a:srgbClr val="C04045"/>
                </a:solidFill>
              </a:rPr>
              <a:t>k-NN</a:t>
            </a:r>
            <a:r>
              <a:rPr lang="en" sz="1800"/>
              <a:t> gives us the best generalization performance, also:</a:t>
            </a:r>
            <a:endParaRPr sz="1800"/>
          </a:p>
          <a:p>
            <a:pPr marL="742950" lvl="1" indent="-209550" algn="l" rtl="0">
              <a:spcBef>
                <a:spcPts val="0"/>
              </a:spcBef>
              <a:spcAft>
                <a:spcPts val="0"/>
              </a:spcAft>
              <a:buSzPts val="1200"/>
              <a:buChar char="○"/>
            </a:pPr>
            <a:r>
              <a:rPr lang="en" sz="1800"/>
              <a:t>Robust to noisy training data	, like users’ input</a:t>
            </a:r>
            <a:endParaRPr sz="1800"/>
          </a:p>
          <a:p>
            <a:pPr marL="742950" lvl="1" indent="-209550" algn="l" rtl="0">
              <a:spcBef>
                <a:spcPts val="0"/>
              </a:spcBef>
              <a:spcAft>
                <a:spcPts val="0"/>
              </a:spcAft>
              <a:buSzPts val="1200"/>
              <a:buChar char="○"/>
            </a:pPr>
            <a:r>
              <a:rPr lang="en" sz="1800"/>
              <a:t>Effective when the training size is large, like Airbnb</a:t>
            </a:r>
            <a:endParaRPr sz="1800"/>
          </a:p>
          <a:p>
            <a:pPr marL="742950" lvl="1" indent="-209550" algn="l" rtl="0">
              <a:spcBef>
                <a:spcPts val="0"/>
              </a:spcBef>
              <a:spcAft>
                <a:spcPts val="0"/>
              </a:spcAft>
              <a:buSzPts val="1200"/>
              <a:buChar char="○"/>
            </a:pPr>
            <a:r>
              <a:rPr lang="en" sz="1800"/>
              <a:t>However, k-NN is computationally expensive because we need to calculate the distance of every query instance to all training sample</a:t>
            </a:r>
            <a:endParaRPr sz="1800"/>
          </a:p>
          <a:p>
            <a:pPr marL="742950" lvl="0" indent="0" algn="l" rtl="0">
              <a:spcBef>
                <a:spcPts val="600"/>
              </a:spcBef>
              <a:spcAft>
                <a:spcPts val="0"/>
              </a:spcAft>
              <a:buNone/>
            </a:pPr>
            <a:endParaRPr sz="1800"/>
          </a:p>
          <a:p>
            <a:pPr marL="342900" lvl="0" indent="-228600" algn="l" rtl="0">
              <a:spcBef>
                <a:spcPts val="600"/>
              </a:spcBef>
              <a:spcAft>
                <a:spcPts val="0"/>
              </a:spcAft>
              <a:buSzPts val="1200"/>
              <a:buChar char="●"/>
            </a:pPr>
            <a:r>
              <a:rPr lang="en" sz="1800"/>
              <a:t>A great alternative: </a:t>
            </a:r>
            <a:r>
              <a:rPr lang="en" sz="1800">
                <a:solidFill>
                  <a:srgbClr val="C04045"/>
                </a:solidFill>
              </a:rPr>
              <a:t>XGBoost</a:t>
            </a:r>
            <a:endParaRPr sz="1800">
              <a:solidFill>
                <a:srgbClr val="C04045"/>
              </a:solidFill>
            </a:endParaRPr>
          </a:p>
          <a:p>
            <a:pPr marL="742950" lvl="1" indent="-209550" algn="l" rtl="0">
              <a:spcBef>
                <a:spcPts val="0"/>
              </a:spcBef>
              <a:spcAft>
                <a:spcPts val="0"/>
              </a:spcAft>
              <a:buSzPts val="1200"/>
              <a:buChar char="○"/>
            </a:pPr>
            <a:r>
              <a:rPr lang="en" sz="1800"/>
              <a:t>High model performance</a:t>
            </a:r>
            <a:endParaRPr sz="1800"/>
          </a:p>
          <a:p>
            <a:pPr marL="742950" lvl="0" indent="0" algn="l" rtl="0">
              <a:spcBef>
                <a:spcPts val="600"/>
              </a:spcBef>
              <a:spcAft>
                <a:spcPts val="0"/>
              </a:spcAft>
              <a:buNone/>
            </a:pPr>
            <a:r>
              <a:rPr lang="en" sz="1800"/>
              <a:t>RMSE:  67.69</a:t>
            </a:r>
            <a:endParaRPr sz="1800"/>
          </a:p>
          <a:p>
            <a:pPr marL="742950" lvl="1" indent="-209550" algn="l" rtl="0">
              <a:spcBef>
                <a:spcPts val="600"/>
              </a:spcBef>
              <a:spcAft>
                <a:spcPts val="0"/>
              </a:spcAft>
              <a:buSzPts val="1200"/>
              <a:buChar char="○"/>
            </a:pPr>
            <a:r>
              <a:rPr lang="en" sz="1800"/>
              <a:t>Fast computational speed</a:t>
            </a:r>
            <a:endParaRPr sz="1800"/>
          </a:p>
          <a:p>
            <a:pPr marL="342900" lvl="0" indent="0" algn="l" rtl="0">
              <a:spcBef>
                <a:spcPts val="600"/>
              </a:spcBef>
              <a:spcAft>
                <a:spcPts val="0"/>
              </a:spcAft>
              <a:buNone/>
            </a:pPr>
            <a:endParaRPr sz="1800"/>
          </a:p>
          <a:p>
            <a:pPr marL="342900" lvl="0" indent="0" algn="l" rtl="0">
              <a:spcBef>
                <a:spcPts val="600"/>
              </a:spcBef>
              <a:spcAft>
                <a:spcPts val="0"/>
              </a:spcAft>
              <a:buNone/>
            </a:pPr>
            <a:endParaRPr sz="1800"/>
          </a:p>
          <a:p>
            <a:pPr marL="342900" lvl="0" indent="0" algn="l" rtl="0">
              <a:spcBef>
                <a:spcPts val="600"/>
              </a:spcBef>
              <a:spcAft>
                <a:spcPts val="0"/>
              </a:spcAft>
              <a:buNone/>
            </a:pPr>
            <a:endParaRPr sz="1800"/>
          </a:p>
          <a:p>
            <a:pPr marL="342900" lvl="0" indent="0" algn="l" rtl="0">
              <a:spcBef>
                <a:spcPts val="600"/>
              </a:spcBef>
              <a:spcAft>
                <a:spcPts val="0"/>
              </a:spcAft>
              <a:buNone/>
            </a:pPr>
            <a:endParaRPr sz="1800"/>
          </a:p>
        </p:txBody>
      </p:sp>
      <p:pic>
        <p:nvPicPr>
          <p:cNvPr id="342" name="Google Shape;342;p33"/>
          <p:cNvPicPr preferRelativeResize="0"/>
          <p:nvPr/>
        </p:nvPicPr>
        <p:blipFill>
          <a:blip r:embed="rId3">
            <a:alphaModFix/>
          </a:blip>
          <a:stretch>
            <a:fillRect/>
          </a:stretch>
        </p:blipFill>
        <p:spPr>
          <a:xfrm>
            <a:off x="5187275" y="3144850"/>
            <a:ext cx="3176724" cy="1729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4"/>
          <p:cNvSpPr/>
          <p:nvPr/>
        </p:nvSpPr>
        <p:spPr>
          <a:xfrm>
            <a:off x="122400" y="1439025"/>
            <a:ext cx="2255700" cy="2265300"/>
          </a:xfrm>
          <a:prstGeom prst="ellipse">
            <a:avLst/>
          </a:prstGeom>
          <a:solidFill>
            <a:srgbClr val="FFFFFF"/>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4"/>
          <p:cNvSpPr/>
          <p:nvPr/>
        </p:nvSpPr>
        <p:spPr>
          <a:xfrm>
            <a:off x="-132298" y="1489426"/>
            <a:ext cx="2155500" cy="2164500"/>
          </a:xfrm>
          <a:prstGeom prst="ellipse">
            <a:avLst/>
          </a:prstGeom>
          <a:solidFill>
            <a:srgbClr val="FF5A60"/>
          </a:solidFill>
          <a:ln w="9525" cap="flat" cmpd="sng">
            <a:solidFill>
              <a:srgbClr val="C040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txBox="1">
            <a:spLocks noGrp="1"/>
          </p:cNvSpPr>
          <p:nvPr>
            <p:ph type="ctrTitle" idx="4294967295"/>
          </p:nvPr>
        </p:nvSpPr>
        <p:spPr>
          <a:xfrm>
            <a:off x="2456250" y="1991838"/>
            <a:ext cx="60282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a:solidFill>
                  <a:srgbClr val="000000"/>
                </a:solidFill>
              </a:rPr>
              <a:t>Evaluation </a:t>
            </a:r>
            <a:endParaRPr sz="4400">
              <a:solidFill>
                <a:srgbClr val="000000"/>
              </a:solidFill>
            </a:endParaRPr>
          </a:p>
        </p:txBody>
      </p:sp>
      <p:grpSp>
        <p:nvGrpSpPr>
          <p:cNvPr id="350" name="Google Shape;350;p34"/>
          <p:cNvGrpSpPr/>
          <p:nvPr/>
        </p:nvGrpSpPr>
        <p:grpSpPr>
          <a:xfrm>
            <a:off x="396877" y="2100611"/>
            <a:ext cx="1097138" cy="974808"/>
            <a:chOff x="5292575" y="3681900"/>
            <a:chExt cx="420150" cy="373275"/>
          </a:xfrm>
        </p:grpSpPr>
        <p:sp>
          <p:nvSpPr>
            <p:cNvPr id="351" name="Google Shape;351;p34"/>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4"/>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4"/>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4"/>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4"/>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4"/>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4"/>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358;p34"/>
          <p:cNvSpPr txBox="1"/>
          <p:nvPr/>
        </p:nvSpPr>
        <p:spPr>
          <a:xfrm>
            <a:off x="2456250" y="2842875"/>
            <a:ext cx="5680500" cy="8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Questrial"/>
                <a:ea typeface="Questrial"/>
                <a:cs typeface="Questrial"/>
                <a:sym typeface="Questrial"/>
              </a:rPr>
              <a:t>Evaluation of the model in the context of the business case requires assessing the performance of our final model against the existing price predictor and ultimately validate/reject our hypothesis</a:t>
            </a:r>
            <a:endParaRPr>
              <a:latin typeface="Questrial"/>
              <a:ea typeface="Questrial"/>
              <a:cs typeface="Questrial"/>
              <a:sym typeface="Quest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5"/>
          <p:cNvSpPr txBox="1">
            <a:spLocks noGrp="1"/>
          </p:cNvSpPr>
          <p:nvPr>
            <p:ph type="title"/>
          </p:nvPr>
        </p:nvSpPr>
        <p:spPr>
          <a:xfrm>
            <a:off x="972050" y="549650"/>
            <a:ext cx="80961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Evaluation - Comparison to Existing Platform</a:t>
            </a:r>
            <a:endParaRPr sz="3000"/>
          </a:p>
        </p:txBody>
      </p:sp>
      <p:sp>
        <p:nvSpPr>
          <p:cNvPr id="364" name="Google Shape;364;p35"/>
          <p:cNvSpPr txBox="1">
            <a:spLocks noGrp="1"/>
          </p:cNvSpPr>
          <p:nvPr>
            <p:ph type="body" idx="1"/>
          </p:nvPr>
        </p:nvSpPr>
        <p:spPr>
          <a:xfrm>
            <a:off x="1165475" y="1021725"/>
            <a:ext cx="7129500" cy="3725700"/>
          </a:xfrm>
          <a:prstGeom prst="rect">
            <a:avLst/>
          </a:prstGeom>
        </p:spPr>
        <p:txBody>
          <a:bodyPr spcFirstLastPara="1" wrap="square" lIns="91425" tIns="91425" rIns="91425" bIns="91425" anchor="t" anchorCtr="0">
            <a:noAutofit/>
          </a:bodyPr>
          <a:lstStyle/>
          <a:p>
            <a:pPr marL="457200" lvl="0" indent="-304800" algn="l" rtl="0">
              <a:spcBef>
                <a:spcPts val="600"/>
              </a:spcBef>
              <a:spcAft>
                <a:spcPts val="0"/>
              </a:spcAft>
              <a:buSzPts val="1200"/>
              <a:buChar char="●"/>
            </a:pPr>
            <a:r>
              <a:rPr lang="en" sz="1800"/>
              <a:t>Compared Airbnb’s estimated price with our model prediction</a:t>
            </a:r>
            <a:endParaRPr sz="1800"/>
          </a:p>
          <a:p>
            <a:pPr marL="742950" lvl="1" indent="-209550" algn="l" rtl="0">
              <a:spcBef>
                <a:spcPts val="0"/>
              </a:spcBef>
              <a:spcAft>
                <a:spcPts val="0"/>
              </a:spcAft>
              <a:buSzPts val="1200"/>
              <a:buChar char="○"/>
            </a:pPr>
            <a:r>
              <a:rPr lang="en" sz="1800"/>
              <a:t>For “entire room/ apt” for 2 guests in New York</a:t>
            </a:r>
            <a:endParaRPr sz="1800"/>
          </a:p>
          <a:p>
            <a:pPr marL="742950" lvl="1" indent="-209550" algn="l" rtl="0">
              <a:spcBef>
                <a:spcPts val="0"/>
              </a:spcBef>
              <a:spcAft>
                <a:spcPts val="0"/>
              </a:spcAft>
              <a:buSzPts val="1200"/>
              <a:buChar char="○"/>
            </a:pPr>
            <a:r>
              <a:rPr lang="en" sz="1800"/>
              <a:t>We predicted around 8000 observations using both our best model and Airbnb’s price estimation</a:t>
            </a:r>
            <a:endParaRPr sz="1800"/>
          </a:p>
          <a:p>
            <a:pPr marL="0" lvl="0" indent="0" algn="l" rtl="0">
              <a:spcBef>
                <a:spcPts val="600"/>
              </a:spcBef>
              <a:spcAft>
                <a:spcPts val="0"/>
              </a:spcAft>
              <a:buNone/>
            </a:pPr>
            <a:endParaRPr sz="1800"/>
          </a:p>
          <a:p>
            <a:pPr marL="0" lvl="0" indent="0" algn="l" rtl="0">
              <a:spcBef>
                <a:spcPts val="600"/>
              </a:spcBef>
              <a:spcAft>
                <a:spcPts val="0"/>
              </a:spcAft>
              <a:buNone/>
            </a:pPr>
            <a:endParaRPr sz="1800"/>
          </a:p>
          <a:p>
            <a:pPr marL="0" lvl="0" indent="0" algn="l" rtl="0">
              <a:spcBef>
                <a:spcPts val="600"/>
              </a:spcBef>
              <a:spcAft>
                <a:spcPts val="0"/>
              </a:spcAft>
              <a:buNone/>
            </a:pPr>
            <a:endParaRPr sz="1800"/>
          </a:p>
          <a:p>
            <a:pPr marL="0" lvl="0" indent="0" algn="l" rtl="0">
              <a:spcBef>
                <a:spcPts val="600"/>
              </a:spcBef>
              <a:spcAft>
                <a:spcPts val="0"/>
              </a:spcAft>
              <a:buNone/>
            </a:pPr>
            <a:endParaRPr sz="1800"/>
          </a:p>
          <a:p>
            <a:pPr marL="457200" lvl="0" indent="-304800" algn="l" rtl="0">
              <a:spcBef>
                <a:spcPts val="600"/>
              </a:spcBef>
              <a:spcAft>
                <a:spcPts val="0"/>
              </a:spcAft>
              <a:buSzPts val="1200"/>
              <a:buChar char="●"/>
            </a:pPr>
            <a:r>
              <a:rPr lang="en" sz="1800"/>
              <a:t>Our model is </a:t>
            </a:r>
            <a:r>
              <a:rPr lang="en" sz="1800" b="1">
                <a:solidFill>
                  <a:srgbClr val="E06666"/>
                </a:solidFill>
              </a:rPr>
              <a:t>13.29%</a:t>
            </a:r>
            <a:r>
              <a:rPr lang="en" sz="1800"/>
              <a:t> better than Airbnb’s price estimation, which mean we can provide more reasonable pricing guidance for new hosts.</a:t>
            </a:r>
            <a:endParaRPr sz="1800"/>
          </a:p>
        </p:txBody>
      </p:sp>
      <p:graphicFrame>
        <p:nvGraphicFramePr>
          <p:cNvPr id="365" name="Google Shape;365;p35"/>
          <p:cNvGraphicFramePr/>
          <p:nvPr/>
        </p:nvGraphicFramePr>
        <p:xfrm>
          <a:off x="2012338" y="2542856"/>
          <a:ext cx="3000000" cy="3000000"/>
        </p:xfrm>
        <a:graphic>
          <a:graphicData uri="http://schemas.openxmlformats.org/drawingml/2006/table">
            <a:tbl>
              <a:tblPr>
                <a:noFill/>
                <a:tableStyleId>{AEC690D7-E7DC-4266-B8F8-C14DEBC593BD}</a:tableStyleId>
              </a:tblPr>
              <a:tblGrid>
                <a:gridCol w="1811925">
                  <a:extLst>
                    <a:ext uri="{9D8B030D-6E8A-4147-A177-3AD203B41FA5}">
                      <a16:colId xmlns:a16="http://schemas.microsoft.com/office/drawing/2014/main" val="20000"/>
                    </a:ext>
                  </a:extLst>
                </a:gridCol>
                <a:gridCol w="1811925">
                  <a:extLst>
                    <a:ext uri="{9D8B030D-6E8A-4147-A177-3AD203B41FA5}">
                      <a16:colId xmlns:a16="http://schemas.microsoft.com/office/drawing/2014/main" val="20001"/>
                    </a:ext>
                  </a:extLst>
                </a:gridCol>
                <a:gridCol w="1811925">
                  <a:extLst>
                    <a:ext uri="{9D8B030D-6E8A-4147-A177-3AD203B41FA5}">
                      <a16:colId xmlns:a16="http://schemas.microsoft.com/office/drawing/2014/main" val="20002"/>
                    </a:ext>
                  </a:extLst>
                </a:gridCol>
              </a:tblGrid>
              <a:tr h="501025">
                <a:tc>
                  <a:txBody>
                    <a:bodyPr/>
                    <a:lstStyle/>
                    <a:p>
                      <a:pPr marL="0" lvl="0" indent="0" algn="ctr" rtl="0">
                        <a:spcBef>
                          <a:spcPts val="0"/>
                        </a:spcBef>
                        <a:spcAft>
                          <a:spcPts val="0"/>
                        </a:spcAft>
                        <a:buNone/>
                      </a:pPr>
                      <a:r>
                        <a:rPr lang="en" sz="1100" b="1">
                          <a:latin typeface="Questrial"/>
                          <a:ea typeface="Questrial"/>
                          <a:cs typeface="Questrial"/>
                          <a:sym typeface="Questrial"/>
                        </a:rPr>
                        <a:t>Model / </a:t>
                      </a:r>
                      <a:endParaRPr sz="1100" b="1">
                        <a:latin typeface="Questrial"/>
                        <a:ea typeface="Questrial"/>
                        <a:cs typeface="Questrial"/>
                        <a:sym typeface="Questrial"/>
                      </a:endParaRPr>
                    </a:p>
                    <a:p>
                      <a:pPr marL="0" lvl="0" indent="0" algn="ctr" rtl="0">
                        <a:spcBef>
                          <a:spcPts val="0"/>
                        </a:spcBef>
                        <a:spcAft>
                          <a:spcPts val="0"/>
                        </a:spcAft>
                        <a:buNone/>
                      </a:pPr>
                      <a:r>
                        <a:rPr lang="en" sz="1100" b="1">
                          <a:latin typeface="Questrial"/>
                          <a:ea typeface="Questrial"/>
                          <a:cs typeface="Questrial"/>
                          <a:sym typeface="Questrial"/>
                        </a:rPr>
                        <a:t>Performance</a:t>
                      </a:r>
                      <a:endParaRPr sz="11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alpha val="0"/>
                        </a:srgbClr>
                      </a:solidFill>
                      <a:prstDash val="dash"/>
                      <a:round/>
                      <a:headEnd type="none" w="sm" len="sm"/>
                      <a:tailEnd type="none" w="sm" len="sm"/>
                    </a:lnT>
                    <a:lnB w="9525" cap="flat" cmpd="sng">
                      <a:solidFill>
                        <a:srgbClr val="999FA9"/>
                      </a:solidFill>
                      <a:prstDash val="solid"/>
                      <a:round/>
                      <a:headEnd type="none" w="sm" len="sm"/>
                      <a:tailEnd type="none" w="sm" len="sm"/>
                    </a:lnB>
                  </a:tcPr>
                </a:tc>
                <a:tc>
                  <a:txBody>
                    <a:bodyPr/>
                    <a:lstStyle/>
                    <a:p>
                      <a:pPr marL="0" lvl="0" indent="0" algn="ctr" rtl="0">
                        <a:spcBef>
                          <a:spcPts val="0"/>
                        </a:spcBef>
                        <a:spcAft>
                          <a:spcPts val="0"/>
                        </a:spcAft>
                        <a:buNone/>
                      </a:pPr>
                      <a:r>
                        <a:rPr lang="en" sz="1100" b="1">
                          <a:latin typeface="Questrial"/>
                          <a:ea typeface="Questrial"/>
                          <a:cs typeface="Questrial"/>
                          <a:sym typeface="Questrial"/>
                        </a:rPr>
                        <a:t>Airbnb Estimation</a:t>
                      </a:r>
                      <a:endParaRPr sz="11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alpha val="0"/>
                        </a:srgbClr>
                      </a:solidFill>
                      <a:prstDash val="dash"/>
                      <a:round/>
                      <a:headEnd type="none" w="sm" len="sm"/>
                      <a:tailEnd type="none" w="sm" len="sm"/>
                    </a:lnT>
                    <a:lnB w="9525" cap="flat" cmpd="sng">
                      <a:solidFill>
                        <a:srgbClr val="999FA9"/>
                      </a:solidFill>
                      <a:prstDash val="solid"/>
                      <a:round/>
                      <a:headEnd type="none" w="sm" len="sm"/>
                      <a:tailEnd type="none" w="sm" len="sm"/>
                    </a:lnB>
                  </a:tcPr>
                </a:tc>
                <a:tc>
                  <a:txBody>
                    <a:bodyPr/>
                    <a:lstStyle/>
                    <a:p>
                      <a:pPr marL="0" lvl="0" indent="0" algn="ctr" rtl="0">
                        <a:spcBef>
                          <a:spcPts val="0"/>
                        </a:spcBef>
                        <a:spcAft>
                          <a:spcPts val="0"/>
                        </a:spcAft>
                        <a:buNone/>
                      </a:pPr>
                      <a:r>
                        <a:rPr lang="en" sz="1100" b="1">
                          <a:latin typeface="Questrial"/>
                          <a:ea typeface="Questrial"/>
                          <a:cs typeface="Questrial"/>
                          <a:sym typeface="Questrial"/>
                        </a:rPr>
                        <a:t>Our Model</a:t>
                      </a:r>
                      <a:endParaRPr sz="11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alpha val="0"/>
                        </a:srgbClr>
                      </a:solidFill>
                      <a:prstDash val="dash"/>
                      <a:round/>
                      <a:headEnd type="none" w="sm" len="sm"/>
                      <a:tailEnd type="none" w="sm" len="sm"/>
                    </a:lnT>
                    <a:lnB w="9525" cap="flat" cmpd="sng">
                      <a:solidFill>
                        <a:srgbClr val="999FA9"/>
                      </a:solidFill>
                      <a:prstDash val="solid"/>
                      <a:round/>
                      <a:headEnd type="none" w="sm" len="sm"/>
                      <a:tailEnd type="none" w="sm" len="sm"/>
                    </a:lnB>
                  </a:tcPr>
                </a:tc>
                <a:extLst>
                  <a:ext uri="{0D108BD9-81ED-4DB2-BD59-A6C34878D82A}">
                    <a16:rowId xmlns:a16="http://schemas.microsoft.com/office/drawing/2014/main" val="10000"/>
                  </a:ext>
                </a:extLst>
              </a:tr>
              <a:tr h="501025">
                <a:tc>
                  <a:txBody>
                    <a:bodyPr/>
                    <a:lstStyle/>
                    <a:p>
                      <a:pPr marL="0" lvl="0" indent="0" algn="ctr" rtl="0">
                        <a:spcBef>
                          <a:spcPts val="0"/>
                        </a:spcBef>
                        <a:spcAft>
                          <a:spcPts val="0"/>
                        </a:spcAft>
                        <a:buNone/>
                      </a:pPr>
                      <a:r>
                        <a:rPr lang="en" sz="1100" b="1">
                          <a:latin typeface="Questrial"/>
                          <a:ea typeface="Questrial"/>
                          <a:cs typeface="Questrial"/>
                          <a:sym typeface="Questrial"/>
                        </a:rPr>
                        <a:t>RMSE</a:t>
                      </a:r>
                      <a:endParaRPr sz="11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tcPr>
                </a:tc>
                <a:tc>
                  <a:txBody>
                    <a:bodyPr/>
                    <a:lstStyle/>
                    <a:p>
                      <a:pPr marL="0" lvl="0" indent="0" algn="ctr" rtl="0">
                        <a:spcBef>
                          <a:spcPts val="0"/>
                        </a:spcBef>
                        <a:spcAft>
                          <a:spcPts val="0"/>
                        </a:spcAft>
                        <a:buNone/>
                      </a:pPr>
                      <a:r>
                        <a:rPr lang="en" sz="1100" b="1">
                          <a:latin typeface="Questrial"/>
                          <a:ea typeface="Questrial"/>
                          <a:cs typeface="Questrial"/>
                          <a:sym typeface="Questrial"/>
                        </a:rPr>
                        <a:t>77.18</a:t>
                      </a:r>
                      <a:endParaRPr sz="11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tcPr>
                </a:tc>
                <a:tc>
                  <a:txBody>
                    <a:bodyPr/>
                    <a:lstStyle/>
                    <a:p>
                      <a:pPr marL="0" lvl="0" indent="0" algn="ctr" rtl="0">
                        <a:spcBef>
                          <a:spcPts val="0"/>
                        </a:spcBef>
                        <a:spcAft>
                          <a:spcPts val="0"/>
                        </a:spcAft>
                        <a:buNone/>
                      </a:pPr>
                      <a:r>
                        <a:rPr lang="en" sz="1100" b="1">
                          <a:latin typeface="Questrial"/>
                          <a:ea typeface="Questrial"/>
                          <a:cs typeface="Questrial"/>
                          <a:sym typeface="Questrial"/>
                        </a:rPr>
                        <a:t>68.92</a:t>
                      </a:r>
                      <a:endParaRPr sz="11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6"/>
          <p:cNvSpPr txBox="1">
            <a:spLocks noGrp="1"/>
          </p:cNvSpPr>
          <p:nvPr>
            <p:ph type="title"/>
          </p:nvPr>
        </p:nvSpPr>
        <p:spPr>
          <a:xfrm>
            <a:off x="1143000"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Evaluation - Projected Benefits</a:t>
            </a:r>
            <a:endParaRPr sz="3000"/>
          </a:p>
        </p:txBody>
      </p:sp>
      <p:sp>
        <p:nvSpPr>
          <p:cNvPr id="371" name="Google Shape;371;p36"/>
          <p:cNvSpPr txBox="1">
            <a:spLocks noGrp="1"/>
          </p:cNvSpPr>
          <p:nvPr>
            <p:ph type="body" idx="1"/>
          </p:nvPr>
        </p:nvSpPr>
        <p:spPr>
          <a:xfrm>
            <a:off x="1224525" y="1041500"/>
            <a:ext cx="7080900" cy="37257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600"/>
              </a:spcBef>
              <a:spcAft>
                <a:spcPts val="0"/>
              </a:spcAft>
              <a:buSzPts val="1200"/>
              <a:buChar char="●"/>
            </a:pPr>
            <a:r>
              <a:rPr lang="en" sz="1800"/>
              <a:t>Evaluation criteria:</a:t>
            </a:r>
            <a:endParaRPr sz="1800"/>
          </a:p>
          <a:p>
            <a:pPr marL="914400" lvl="1" indent="-304800" algn="l" rtl="0">
              <a:lnSpc>
                <a:spcPct val="150000"/>
              </a:lnSpc>
              <a:spcBef>
                <a:spcPts val="0"/>
              </a:spcBef>
              <a:spcAft>
                <a:spcPts val="0"/>
              </a:spcAft>
              <a:buSzPts val="1200"/>
              <a:buChar char="○"/>
            </a:pPr>
            <a:r>
              <a:rPr lang="en" sz="1800"/>
              <a:t>Increased revenue</a:t>
            </a:r>
            <a:endParaRPr sz="1800"/>
          </a:p>
          <a:p>
            <a:pPr marL="914400" lvl="1" indent="-304800" algn="l" rtl="0">
              <a:lnSpc>
                <a:spcPct val="150000"/>
              </a:lnSpc>
              <a:spcBef>
                <a:spcPts val="0"/>
              </a:spcBef>
              <a:spcAft>
                <a:spcPts val="0"/>
              </a:spcAft>
              <a:buSzPts val="1200"/>
              <a:buChar char="○"/>
            </a:pPr>
            <a:r>
              <a:rPr lang="en" sz="1800"/>
              <a:t>Increased host retention</a:t>
            </a:r>
            <a:endParaRPr sz="1800"/>
          </a:p>
          <a:p>
            <a:pPr marL="914400" lvl="1" indent="-304800" algn="l" rtl="0">
              <a:lnSpc>
                <a:spcPct val="150000"/>
              </a:lnSpc>
              <a:spcBef>
                <a:spcPts val="0"/>
              </a:spcBef>
              <a:spcAft>
                <a:spcPts val="0"/>
              </a:spcAft>
              <a:buSzPts val="1200"/>
              <a:buChar char="○"/>
            </a:pPr>
            <a:r>
              <a:rPr lang="en" sz="1800"/>
              <a:t>Increased occupancy rates </a:t>
            </a:r>
            <a:endParaRPr sz="1800"/>
          </a:p>
          <a:p>
            <a:pPr marL="914400" lvl="1" indent="-304800" algn="l" rtl="0">
              <a:lnSpc>
                <a:spcPct val="150000"/>
              </a:lnSpc>
              <a:spcBef>
                <a:spcPts val="0"/>
              </a:spcBef>
              <a:spcAft>
                <a:spcPts val="0"/>
              </a:spcAft>
              <a:buSzPts val="1200"/>
              <a:buChar char="○"/>
            </a:pPr>
            <a:r>
              <a:rPr lang="en" sz="1800"/>
              <a:t>Increased customer satisfaction on pricing criteria</a:t>
            </a:r>
            <a:endParaRPr sz="1800"/>
          </a:p>
          <a:p>
            <a:pPr marL="457200" lvl="0" indent="-304800" algn="l" rtl="0">
              <a:lnSpc>
                <a:spcPct val="150000"/>
              </a:lnSpc>
              <a:spcBef>
                <a:spcPts val="0"/>
              </a:spcBef>
              <a:spcAft>
                <a:spcPts val="0"/>
              </a:spcAft>
              <a:buSzPts val="1200"/>
              <a:buChar char="●"/>
            </a:pPr>
            <a:r>
              <a:rPr lang="en" sz="1800"/>
              <a:t> Evaluation method: Perform a test run of model through experimentation (A/B testing)</a:t>
            </a:r>
            <a:endParaRPr sz="1800"/>
          </a:p>
          <a:p>
            <a:pPr marL="914400" lvl="1" indent="-304800" algn="l" rtl="0">
              <a:lnSpc>
                <a:spcPct val="150000"/>
              </a:lnSpc>
              <a:spcBef>
                <a:spcPts val="0"/>
              </a:spcBef>
              <a:spcAft>
                <a:spcPts val="0"/>
              </a:spcAft>
              <a:buSzPts val="1200"/>
              <a:buChar char="○"/>
            </a:pPr>
            <a:r>
              <a:rPr lang="en" sz="1800"/>
              <a:t>Compare model performance </a:t>
            </a:r>
            <a:endParaRPr sz="1800"/>
          </a:p>
          <a:p>
            <a:pPr marL="914400" lvl="1" indent="-304800" algn="l" rtl="0">
              <a:lnSpc>
                <a:spcPct val="150000"/>
              </a:lnSpc>
              <a:spcBef>
                <a:spcPts val="0"/>
              </a:spcBef>
              <a:spcAft>
                <a:spcPts val="0"/>
              </a:spcAft>
              <a:buSzPts val="1200"/>
              <a:buChar char="○"/>
            </a:pPr>
            <a:r>
              <a:rPr lang="en" sz="1800"/>
              <a:t>Compare the evaluation criteria mentioned above </a:t>
            </a:r>
            <a:endParaRPr sz="1800"/>
          </a:p>
          <a:p>
            <a:pPr marL="0" lvl="0" indent="0" algn="l" rtl="0">
              <a:spcBef>
                <a:spcPts val="600"/>
              </a:spcBef>
              <a:spcAft>
                <a:spcPts val="0"/>
              </a:spcAft>
              <a:buNone/>
            </a:pPr>
            <a:endParaRPr sz="1800"/>
          </a:p>
        </p:txBody>
      </p:sp>
      <p:grpSp>
        <p:nvGrpSpPr>
          <p:cNvPr id="372" name="Google Shape;372;p36"/>
          <p:cNvGrpSpPr/>
          <p:nvPr/>
        </p:nvGrpSpPr>
        <p:grpSpPr>
          <a:xfrm>
            <a:off x="7185825" y="346693"/>
            <a:ext cx="1429560" cy="1269994"/>
            <a:chOff x="5292575" y="3681900"/>
            <a:chExt cx="420150" cy="373275"/>
          </a:xfrm>
        </p:grpSpPr>
        <p:sp>
          <p:nvSpPr>
            <p:cNvPr id="373" name="Google Shape;373;p36"/>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7"/>
          <p:cNvSpPr/>
          <p:nvPr/>
        </p:nvSpPr>
        <p:spPr>
          <a:xfrm>
            <a:off x="46200" y="1439025"/>
            <a:ext cx="2255700" cy="2265300"/>
          </a:xfrm>
          <a:prstGeom prst="ellipse">
            <a:avLst/>
          </a:prstGeom>
          <a:solidFill>
            <a:srgbClr val="FFFFFF"/>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7"/>
          <p:cNvSpPr/>
          <p:nvPr/>
        </p:nvSpPr>
        <p:spPr>
          <a:xfrm>
            <a:off x="-132298" y="1489426"/>
            <a:ext cx="2155500" cy="2164500"/>
          </a:xfrm>
          <a:prstGeom prst="ellipse">
            <a:avLst/>
          </a:prstGeom>
          <a:solidFill>
            <a:srgbClr val="FF5A60"/>
          </a:solidFill>
          <a:ln w="9525" cap="flat" cmpd="sng">
            <a:solidFill>
              <a:srgbClr val="C040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7"/>
          <p:cNvSpPr txBox="1">
            <a:spLocks noGrp="1"/>
          </p:cNvSpPr>
          <p:nvPr>
            <p:ph type="ctrTitle" idx="4294967295"/>
          </p:nvPr>
        </p:nvSpPr>
        <p:spPr>
          <a:xfrm>
            <a:off x="2456250" y="1991838"/>
            <a:ext cx="60282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a:solidFill>
                  <a:srgbClr val="000000"/>
                </a:solidFill>
              </a:rPr>
              <a:t>Deployment</a:t>
            </a:r>
            <a:endParaRPr sz="4400">
              <a:solidFill>
                <a:srgbClr val="000000"/>
              </a:solidFill>
            </a:endParaRPr>
          </a:p>
        </p:txBody>
      </p:sp>
      <p:grpSp>
        <p:nvGrpSpPr>
          <p:cNvPr id="387" name="Google Shape;387;p37"/>
          <p:cNvGrpSpPr/>
          <p:nvPr/>
        </p:nvGrpSpPr>
        <p:grpSpPr>
          <a:xfrm>
            <a:off x="377631" y="2026996"/>
            <a:ext cx="1135653" cy="1089344"/>
            <a:chOff x="5233525" y="4954450"/>
            <a:chExt cx="538275" cy="516350"/>
          </a:xfrm>
        </p:grpSpPr>
        <p:sp>
          <p:nvSpPr>
            <p:cNvPr id="388" name="Google Shape;388;p37"/>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7"/>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7"/>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7"/>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7"/>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7"/>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7"/>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37"/>
          <p:cNvSpPr txBox="1"/>
          <p:nvPr/>
        </p:nvSpPr>
        <p:spPr>
          <a:xfrm>
            <a:off x="2456250" y="2902425"/>
            <a:ext cx="5680500" cy="8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Questrial"/>
                <a:ea typeface="Questrial"/>
                <a:cs typeface="Questrial"/>
                <a:sym typeface="Questrial"/>
              </a:rPr>
              <a:t>The new and improved price estimator needs to be built into the potential host user experience and offer ease of use. Additionally, limitations, risks, and ethical implications must also be considered</a:t>
            </a:r>
            <a:endParaRPr>
              <a:latin typeface="Questrial"/>
              <a:ea typeface="Questrial"/>
              <a:cs typeface="Questrial"/>
              <a:sym typeface="Quest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8"/>
          <p:cNvGrpSpPr/>
          <p:nvPr/>
        </p:nvGrpSpPr>
        <p:grpSpPr>
          <a:xfrm>
            <a:off x="6219855" y="1659437"/>
            <a:ext cx="2242091" cy="3000232"/>
            <a:chOff x="2112475" y="238125"/>
            <a:chExt cx="3395050" cy="5238750"/>
          </a:xfrm>
        </p:grpSpPr>
        <p:sp>
          <p:nvSpPr>
            <p:cNvPr id="405" name="Google Shape;405;p38"/>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8"/>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 name="Google Shape;409;p38"/>
          <p:cNvPicPr preferRelativeResize="0"/>
          <p:nvPr/>
        </p:nvPicPr>
        <p:blipFill>
          <a:blip r:embed="rId3">
            <a:alphaModFix/>
          </a:blip>
          <a:stretch>
            <a:fillRect/>
          </a:stretch>
        </p:blipFill>
        <p:spPr>
          <a:xfrm>
            <a:off x="6324909" y="1954056"/>
            <a:ext cx="2014424" cy="2390094"/>
          </a:xfrm>
          <a:prstGeom prst="rect">
            <a:avLst/>
          </a:prstGeom>
          <a:noFill/>
          <a:ln>
            <a:noFill/>
          </a:ln>
        </p:spPr>
      </p:pic>
      <p:sp>
        <p:nvSpPr>
          <p:cNvPr id="410" name="Google Shape;410;p38"/>
          <p:cNvSpPr txBox="1"/>
          <p:nvPr/>
        </p:nvSpPr>
        <p:spPr>
          <a:xfrm>
            <a:off x="1124200" y="1302925"/>
            <a:ext cx="4195500" cy="3000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800">
              <a:latin typeface="Questrial"/>
              <a:ea typeface="Questrial"/>
              <a:cs typeface="Questrial"/>
              <a:sym typeface="Questrial"/>
            </a:endParaRPr>
          </a:p>
          <a:p>
            <a:pPr marL="457200" lvl="0" indent="-304800" algn="l" rtl="0">
              <a:spcBef>
                <a:spcPts val="480"/>
              </a:spcBef>
              <a:spcAft>
                <a:spcPts val="0"/>
              </a:spcAft>
              <a:buSzPts val="1200"/>
              <a:buFont typeface="Questrial"/>
              <a:buChar char="●"/>
            </a:pPr>
            <a:r>
              <a:rPr lang="en" sz="1800">
                <a:latin typeface="Questrial"/>
                <a:ea typeface="Questrial"/>
                <a:cs typeface="Questrial"/>
                <a:sym typeface="Questrial"/>
              </a:rPr>
              <a:t>Prompt Users for Input: Property features </a:t>
            </a:r>
            <a:endParaRPr sz="1800">
              <a:latin typeface="Questrial"/>
              <a:ea typeface="Questrial"/>
              <a:cs typeface="Questrial"/>
              <a:sym typeface="Questrial"/>
            </a:endParaRPr>
          </a:p>
          <a:p>
            <a:pPr marL="914400" lvl="1" indent="-304800" algn="l" rtl="0">
              <a:spcBef>
                <a:spcPts val="0"/>
              </a:spcBef>
              <a:spcAft>
                <a:spcPts val="0"/>
              </a:spcAft>
              <a:buSzPts val="1200"/>
              <a:buFont typeface="Questrial"/>
              <a:buChar char="○"/>
            </a:pPr>
            <a:r>
              <a:rPr lang="en" sz="1800">
                <a:latin typeface="Questrial"/>
                <a:ea typeface="Questrial"/>
                <a:cs typeface="Questrial"/>
                <a:sym typeface="Questrial"/>
              </a:rPr>
              <a:t>More details higher accuracy</a:t>
            </a:r>
            <a:endParaRPr sz="1800">
              <a:latin typeface="Questrial"/>
              <a:ea typeface="Questrial"/>
              <a:cs typeface="Questrial"/>
              <a:sym typeface="Questrial"/>
            </a:endParaRPr>
          </a:p>
          <a:p>
            <a:pPr marL="0" lvl="0" indent="0" algn="l" rtl="0">
              <a:spcBef>
                <a:spcPts val="480"/>
              </a:spcBef>
              <a:spcAft>
                <a:spcPts val="0"/>
              </a:spcAft>
              <a:buNone/>
            </a:pPr>
            <a:endParaRPr sz="1800">
              <a:latin typeface="Questrial"/>
              <a:ea typeface="Questrial"/>
              <a:cs typeface="Questrial"/>
              <a:sym typeface="Questrial"/>
            </a:endParaRPr>
          </a:p>
          <a:p>
            <a:pPr marL="457200" lvl="0" indent="-304800" algn="l" rtl="0">
              <a:spcBef>
                <a:spcPts val="480"/>
              </a:spcBef>
              <a:spcAft>
                <a:spcPts val="0"/>
              </a:spcAft>
              <a:buSzPts val="1200"/>
              <a:buFont typeface="Questrial"/>
              <a:buChar char="●"/>
            </a:pPr>
            <a:r>
              <a:rPr lang="en" sz="1800">
                <a:latin typeface="Questrial"/>
                <a:ea typeface="Questrial"/>
                <a:cs typeface="Questrial"/>
                <a:sym typeface="Questrial"/>
              </a:rPr>
              <a:t>Output: Recommended base price</a:t>
            </a:r>
            <a:endParaRPr sz="1800">
              <a:latin typeface="Questrial"/>
              <a:ea typeface="Questrial"/>
              <a:cs typeface="Questrial"/>
              <a:sym typeface="Questrial"/>
            </a:endParaRPr>
          </a:p>
          <a:p>
            <a:pPr marL="0" lvl="0" indent="0" algn="l" rtl="0">
              <a:spcBef>
                <a:spcPts val="480"/>
              </a:spcBef>
              <a:spcAft>
                <a:spcPts val="0"/>
              </a:spcAft>
              <a:buNone/>
            </a:pPr>
            <a:endParaRPr sz="800">
              <a:latin typeface="Questrial"/>
              <a:ea typeface="Questrial"/>
              <a:cs typeface="Questrial"/>
              <a:sym typeface="Questrial"/>
            </a:endParaRPr>
          </a:p>
          <a:p>
            <a:pPr marL="457200" lvl="0" indent="-304800" algn="l" rtl="0">
              <a:spcBef>
                <a:spcPts val="480"/>
              </a:spcBef>
              <a:spcAft>
                <a:spcPts val="0"/>
              </a:spcAft>
              <a:buSzPts val="1200"/>
              <a:buFont typeface="Questrial"/>
              <a:buChar char="●"/>
            </a:pPr>
            <a:r>
              <a:rPr lang="en" sz="1800">
                <a:latin typeface="Questrial"/>
                <a:ea typeface="Questrial"/>
                <a:cs typeface="Questrial"/>
                <a:sym typeface="Questrial"/>
              </a:rPr>
              <a:t>Users can still take advantage of other existing pricing tools (i.e. Smart Pricing)</a:t>
            </a:r>
            <a:endParaRPr sz="1800">
              <a:latin typeface="Questrial"/>
              <a:ea typeface="Questrial"/>
              <a:cs typeface="Questrial"/>
              <a:sym typeface="Questrial"/>
            </a:endParaRPr>
          </a:p>
        </p:txBody>
      </p:sp>
      <p:sp>
        <p:nvSpPr>
          <p:cNvPr id="411" name="Google Shape;411;p38"/>
          <p:cNvSpPr txBox="1"/>
          <p:nvPr/>
        </p:nvSpPr>
        <p:spPr>
          <a:xfrm>
            <a:off x="1048000" y="288200"/>
            <a:ext cx="7554900" cy="6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Questrial"/>
                <a:ea typeface="Questrial"/>
                <a:cs typeface="Questrial"/>
                <a:sym typeface="Questrial"/>
              </a:rPr>
              <a:t>Deployment - Built-in Platform</a:t>
            </a:r>
            <a:endParaRPr sz="3000">
              <a:latin typeface="Questrial"/>
              <a:ea typeface="Questrial"/>
              <a:cs typeface="Questrial"/>
              <a:sym typeface="Questrial"/>
            </a:endParaRPr>
          </a:p>
        </p:txBody>
      </p:sp>
      <p:grpSp>
        <p:nvGrpSpPr>
          <p:cNvPr id="412" name="Google Shape;412;p38"/>
          <p:cNvGrpSpPr/>
          <p:nvPr/>
        </p:nvGrpSpPr>
        <p:grpSpPr>
          <a:xfrm>
            <a:off x="5973950" y="2988775"/>
            <a:ext cx="2716325" cy="964500"/>
            <a:chOff x="5973950" y="2531575"/>
            <a:chExt cx="2716325" cy="964500"/>
          </a:xfrm>
        </p:grpSpPr>
        <p:sp>
          <p:nvSpPr>
            <p:cNvPr id="413" name="Google Shape;413;p38"/>
            <p:cNvSpPr/>
            <p:nvPr/>
          </p:nvSpPr>
          <p:spPr>
            <a:xfrm>
              <a:off x="5973950" y="2531575"/>
              <a:ext cx="186900" cy="964500"/>
            </a:xfrm>
            <a:prstGeom prst="leftBrace">
              <a:avLst>
                <a:gd name="adj1" fmla="val 85754"/>
                <a:gd name="adj2" fmla="val 50000"/>
              </a:avLst>
            </a:prstGeom>
            <a:noFill/>
            <a:ln w="28575" cap="flat"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8"/>
            <p:cNvSpPr/>
            <p:nvPr/>
          </p:nvSpPr>
          <p:spPr>
            <a:xfrm rot="10800000">
              <a:off x="8503375" y="2531575"/>
              <a:ext cx="186900" cy="964500"/>
            </a:xfrm>
            <a:prstGeom prst="leftBrace">
              <a:avLst>
                <a:gd name="adj1" fmla="val 85754"/>
                <a:gd name="adj2" fmla="val 50000"/>
              </a:avLst>
            </a:prstGeom>
            <a:noFill/>
            <a:ln w="28575" cap="flat"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 name="Google Shape;415;p38"/>
            <p:cNvCxnSpPr>
              <a:stCxn id="413" idx="0"/>
              <a:endCxn id="414" idx="2"/>
            </p:cNvCxnSpPr>
            <p:nvPr/>
          </p:nvCxnSpPr>
          <p:spPr>
            <a:xfrm>
              <a:off x="6160850" y="2531575"/>
              <a:ext cx="2342400" cy="0"/>
            </a:xfrm>
            <a:prstGeom prst="straightConnector1">
              <a:avLst/>
            </a:prstGeom>
            <a:noFill/>
            <a:ln w="19050" cap="flat" cmpd="sng">
              <a:solidFill>
                <a:srgbClr val="FF5A60"/>
              </a:solidFill>
              <a:prstDash val="dot"/>
              <a:round/>
              <a:headEnd type="none" w="med" len="med"/>
              <a:tailEnd type="none" w="med" len="med"/>
            </a:ln>
          </p:spPr>
        </p:cxnSp>
        <p:cxnSp>
          <p:nvCxnSpPr>
            <p:cNvPr id="416" name="Google Shape;416;p38"/>
            <p:cNvCxnSpPr>
              <a:stCxn id="413" idx="2"/>
              <a:endCxn id="414" idx="0"/>
            </p:cNvCxnSpPr>
            <p:nvPr/>
          </p:nvCxnSpPr>
          <p:spPr>
            <a:xfrm>
              <a:off x="6160850" y="3496075"/>
              <a:ext cx="2342400" cy="0"/>
            </a:xfrm>
            <a:prstGeom prst="straightConnector1">
              <a:avLst/>
            </a:prstGeom>
            <a:noFill/>
            <a:ln w="19050" cap="flat" cmpd="sng">
              <a:solidFill>
                <a:srgbClr val="FF5A60"/>
              </a:solidFill>
              <a:prstDash val="dot"/>
              <a:round/>
              <a:headEnd type="none" w="med" len="med"/>
              <a:tailEnd type="none" w="med" len="med"/>
            </a:ln>
          </p:spPr>
        </p:cxnSp>
      </p:grpSp>
      <p:sp>
        <p:nvSpPr>
          <p:cNvPr id="417" name="Google Shape;417;p38"/>
          <p:cNvSpPr txBox="1"/>
          <p:nvPr/>
        </p:nvSpPr>
        <p:spPr>
          <a:xfrm>
            <a:off x="1124200" y="966325"/>
            <a:ext cx="7215000" cy="488700"/>
          </a:xfrm>
          <a:prstGeom prst="rect">
            <a:avLst/>
          </a:prstGeom>
          <a:no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 sz="1800" b="1">
                <a:latin typeface="Questrial"/>
                <a:ea typeface="Questrial"/>
                <a:cs typeface="Questrial"/>
                <a:sym typeface="Questrial"/>
              </a:rPr>
              <a:t>Integrate model directly into existing interface for new/potential hosts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9"/>
          <p:cNvSpPr txBox="1">
            <a:spLocks noGrp="1"/>
          </p:cNvSpPr>
          <p:nvPr>
            <p:ph type="title"/>
          </p:nvPr>
        </p:nvSpPr>
        <p:spPr>
          <a:xfrm>
            <a:off x="1165475" y="549650"/>
            <a:ext cx="79785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Deployment - Concerns </a:t>
            </a:r>
            <a:r>
              <a:rPr lang="en" sz="2400">
                <a:latin typeface="Arial"/>
                <a:ea typeface="Arial"/>
                <a:cs typeface="Arial"/>
                <a:sym typeface="Arial"/>
              </a:rPr>
              <a:t>&amp; </a:t>
            </a:r>
            <a:r>
              <a:rPr lang="en" sz="3000"/>
              <a:t>Recommendations</a:t>
            </a:r>
            <a:endParaRPr sz="3000"/>
          </a:p>
        </p:txBody>
      </p:sp>
      <p:sp>
        <p:nvSpPr>
          <p:cNvPr id="423" name="Google Shape;423;p39"/>
          <p:cNvSpPr txBox="1">
            <a:spLocks noGrp="1"/>
          </p:cNvSpPr>
          <p:nvPr>
            <p:ph type="body" idx="1"/>
          </p:nvPr>
        </p:nvSpPr>
        <p:spPr>
          <a:xfrm>
            <a:off x="1241675" y="1021725"/>
            <a:ext cx="74571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Firm should be aware of...</a:t>
            </a:r>
            <a:endParaRPr sz="1800"/>
          </a:p>
          <a:p>
            <a:pPr marL="457200" lvl="0" indent="-304800" algn="l" rtl="0">
              <a:spcBef>
                <a:spcPts val="600"/>
              </a:spcBef>
              <a:spcAft>
                <a:spcPts val="0"/>
              </a:spcAft>
              <a:buSzPts val="1200"/>
              <a:buChar char="●"/>
            </a:pPr>
            <a:r>
              <a:rPr lang="en" sz="1800" i="1" u="sng"/>
              <a:t>Limitations</a:t>
            </a:r>
            <a:endParaRPr sz="1800" i="1" u="sng"/>
          </a:p>
          <a:p>
            <a:pPr marL="914400" lvl="1" indent="-304800" algn="l" rtl="0">
              <a:spcBef>
                <a:spcPts val="0"/>
              </a:spcBef>
              <a:spcAft>
                <a:spcPts val="0"/>
              </a:spcAft>
              <a:buSzPts val="1200"/>
              <a:buChar char="○"/>
            </a:pPr>
            <a:r>
              <a:rPr lang="en" sz="1800"/>
              <a:t>Current model ignores time series effect</a:t>
            </a:r>
            <a:endParaRPr sz="1800"/>
          </a:p>
          <a:p>
            <a:pPr marL="914400" lvl="1" indent="-304800" algn="l" rtl="0">
              <a:spcBef>
                <a:spcPts val="0"/>
              </a:spcBef>
              <a:spcAft>
                <a:spcPts val="0"/>
              </a:spcAft>
              <a:buSzPts val="1200"/>
              <a:buChar char="○"/>
            </a:pPr>
            <a:r>
              <a:rPr lang="en" sz="1800"/>
              <a:t>Requires detailed input - time consuming for hosts</a:t>
            </a:r>
            <a:endParaRPr sz="1800"/>
          </a:p>
          <a:p>
            <a:pPr marL="914400" lvl="1" indent="-304800" algn="l" rtl="0">
              <a:spcBef>
                <a:spcPts val="0"/>
              </a:spcBef>
              <a:spcAft>
                <a:spcPts val="0"/>
              </a:spcAft>
              <a:buSzPts val="1200"/>
              <a:buChar char="○"/>
            </a:pPr>
            <a:r>
              <a:rPr lang="en" sz="1800"/>
              <a:t>Frequency of updating database</a:t>
            </a:r>
            <a:endParaRPr sz="1800"/>
          </a:p>
          <a:p>
            <a:pPr marL="914400" lvl="0" indent="0" algn="l" rtl="0">
              <a:spcBef>
                <a:spcPts val="600"/>
              </a:spcBef>
              <a:spcAft>
                <a:spcPts val="0"/>
              </a:spcAft>
              <a:buNone/>
            </a:pPr>
            <a:endParaRPr sz="1800"/>
          </a:p>
          <a:p>
            <a:pPr marL="457200" lvl="0" indent="-304800" algn="l" rtl="0">
              <a:spcBef>
                <a:spcPts val="600"/>
              </a:spcBef>
              <a:spcAft>
                <a:spcPts val="0"/>
              </a:spcAft>
              <a:buSzPts val="1200"/>
              <a:buChar char="●"/>
            </a:pPr>
            <a:r>
              <a:rPr lang="en" sz="1800" i="1" u="sng"/>
              <a:t>Future improvements</a:t>
            </a:r>
            <a:endParaRPr sz="1800" i="1" u="sng"/>
          </a:p>
          <a:p>
            <a:pPr marL="914400" lvl="1" indent="-304800" algn="l" rtl="0">
              <a:spcBef>
                <a:spcPts val="0"/>
              </a:spcBef>
              <a:spcAft>
                <a:spcPts val="0"/>
              </a:spcAft>
              <a:buSzPts val="1200"/>
              <a:buChar char="○"/>
            </a:pPr>
            <a:r>
              <a:rPr lang="en" sz="1800"/>
              <a:t>More Data </a:t>
            </a:r>
            <a:endParaRPr sz="1800"/>
          </a:p>
          <a:p>
            <a:pPr marL="1371600" lvl="2" indent="-304800" algn="l" rtl="0">
              <a:spcBef>
                <a:spcPts val="0"/>
              </a:spcBef>
              <a:spcAft>
                <a:spcPts val="0"/>
              </a:spcAft>
              <a:buSzPts val="1200"/>
              <a:buChar char="■"/>
            </a:pPr>
            <a:r>
              <a:rPr lang="en" sz="1800"/>
              <a:t>Different cities</a:t>
            </a:r>
            <a:endParaRPr sz="1800"/>
          </a:p>
          <a:p>
            <a:pPr marL="1371600" lvl="2" indent="-304800" algn="l" rtl="0">
              <a:spcBef>
                <a:spcPts val="0"/>
              </a:spcBef>
              <a:spcAft>
                <a:spcPts val="0"/>
              </a:spcAft>
              <a:buSzPts val="1200"/>
              <a:buChar char="■"/>
            </a:pPr>
            <a:r>
              <a:rPr lang="en" sz="1800"/>
              <a:t>Enable to build different predictive models for each cluster</a:t>
            </a:r>
            <a:endParaRPr sz="1800"/>
          </a:p>
          <a:p>
            <a:pPr marL="914400" lvl="1" indent="-304800" algn="l" rtl="0">
              <a:spcBef>
                <a:spcPts val="0"/>
              </a:spcBef>
              <a:spcAft>
                <a:spcPts val="0"/>
              </a:spcAft>
              <a:buSzPts val="1200"/>
              <a:buChar char="○"/>
            </a:pPr>
            <a:r>
              <a:rPr lang="en" sz="1800"/>
              <a:t>More Features</a:t>
            </a:r>
            <a:endParaRPr sz="1800"/>
          </a:p>
          <a:p>
            <a:pPr marL="914400" lvl="1" indent="-304800" algn="l" rtl="0">
              <a:spcBef>
                <a:spcPts val="0"/>
              </a:spcBef>
              <a:spcAft>
                <a:spcPts val="0"/>
              </a:spcAft>
              <a:buSzPts val="1200"/>
              <a:buChar char="○"/>
            </a:pPr>
            <a:r>
              <a:rPr lang="en" sz="1800"/>
              <a:t>More complicated models - performance oriented</a:t>
            </a:r>
            <a:endParaRPr sz="1800"/>
          </a:p>
          <a:p>
            <a:pPr marL="0" lvl="0" indent="0" algn="l" rtl="0">
              <a:spcBef>
                <a:spcPts val="600"/>
              </a:spcBef>
              <a:spcAft>
                <a:spcPts val="0"/>
              </a:spcAft>
              <a:buNone/>
            </a:pP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0"/>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Deployment - Ethical Issues </a:t>
            </a:r>
            <a:r>
              <a:rPr lang="en" sz="2400">
                <a:latin typeface="Arial"/>
                <a:ea typeface="Arial"/>
                <a:cs typeface="Arial"/>
                <a:sym typeface="Arial"/>
              </a:rPr>
              <a:t>&amp;</a:t>
            </a:r>
            <a:r>
              <a:rPr lang="en" sz="3000"/>
              <a:t> Risks</a:t>
            </a:r>
            <a:endParaRPr sz="3000"/>
          </a:p>
        </p:txBody>
      </p:sp>
      <p:sp>
        <p:nvSpPr>
          <p:cNvPr id="429" name="Google Shape;429;p40"/>
          <p:cNvSpPr txBox="1">
            <a:spLocks noGrp="1"/>
          </p:cNvSpPr>
          <p:nvPr>
            <p:ph type="body" idx="1"/>
          </p:nvPr>
        </p:nvSpPr>
        <p:spPr>
          <a:xfrm>
            <a:off x="1165475" y="945525"/>
            <a:ext cx="6528300" cy="37257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Char char="●"/>
            </a:pPr>
            <a:r>
              <a:rPr lang="en" sz="1800" i="1" u="sng"/>
              <a:t>Ethical Considerations</a:t>
            </a:r>
            <a:endParaRPr sz="1800" i="1" u="sng"/>
          </a:p>
          <a:p>
            <a:pPr marL="914400" lvl="1" indent="-304800" algn="l" rtl="0">
              <a:lnSpc>
                <a:spcPct val="115000"/>
              </a:lnSpc>
              <a:spcBef>
                <a:spcPts val="0"/>
              </a:spcBef>
              <a:spcAft>
                <a:spcPts val="0"/>
              </a:spcAft>
              <a:buSzPts val="1200"/>
              <a:buChar char="○"/>
            </a:pPr>
            <a:r>
              <a:rPr lang="en" sz="1800"/>
              <a:t>No Personally Identifiable Information (PII)</a:t>
            </a:r>
            <a:endParaRPr sz="1800"/>
          </a:p>
          <a:p>
            <a:pPr marL="1371600" lvl="2" indent="-304800" algn="l" rtl="0">
              <a:lnSpc>
                <a:spcPct val="115000"/>
              </a:lnSpc>
              <a:spcBef>
                <a:spcPts val="0"/>
              </a:spcBef>
              <a:spcAft>
                <a:spcPts val="0"/>
              </a:spcAft>
              <a:buSzPts val="1200"/>
              <a:buChar char="■"/>
            </a:pPr>
            <a:r>
              <a:rPr lang="en" sz="1800"/>
              <a:t>Age, gender, race, etc</a:t>
            </a:r>
            <a:endParaRPr sz="1800"/>
          </a:p>
          <a:p>
            <a:pPr marL="914400" lvl="1" indent="-304800" algn="l" rtl="0">
              <a:lnSpc>
                <a:spcPct val="115000"/>
              </a:lnSpc>
              <a:spcBef>
                <a:spcPts val="0"/>
              </a:spcBef>
              <a:spcAft>
                <a:spcPts val="0"/>
              </a:spcAft>
              <a:buSzPts val="1200"/>
              <a:buChar char="○"/>
            </a:pPr>
            <a:r>
              <a:rPr lang="en" sz="1800"/>
              <a:t>Abide by privacy regulations</a:t>
            </a:r>
            <a:endParaRPr sz="1800"/>
          </a:p>
          <a:p>
            <a:pPr marL="457200" lvl="0" indent="-304800" algn="l" rtl="0">
              <a:lnSpc>
                <a:spcPct val="115000"/>
              </a:lnSpc>
              <a:spcBef>
                <a:spcPts val="0"/>
              </a:spcBef>
              <a:spcAft>
                <a:spcPts val="0"/>
              </a:spcAft>
              <a:buSzPts val="1200"/>
              <a:buChar char="●"/>
            </a:pPr>
            <a:r>
              <a:rPr lang="en" sz="1800" i="1" u="sng"/>
              <a:t>Risks</a:t>
            </a:r>
            <a:endParaRPr sz="1800" i="1" u="sng"/>
          </a:p>
          <a:p>
            <a:pPr marL="914400" lvl="1" indent="-304800" algn="l" rtl="0">
              <a:lnSpc>
                <a:spcPct val="115000"/>
              </a:lnSpc>
              <a:spcBef>
                <a:spcPts val="0"/>
              </a:spcBef>
              <a:spcAft>
                <a:spcPts val="0"/>
              </a:spcAft>
              <a:buSzPts val="1200"/>
              <a:buChar char="○"/>
            </a:pPr>
            <a:r>
              <a:rPr lang="en" sz="1800"/>
              <a:t>Unorganized data</a:t>
            </a:r>
            <a:endParaRPr sz="1800"/>
          </a:p>
          <a:p>
            <a:pPr marL="1371600" lvl="2" indent="-304800" algn="l" rtl="0">
              <a:lnSpc>
                <a:spcPct val="115000"/>
              </a:lnSpc>
              <a:spcBef>
                <a:spcPts val="0"/>
              </a:spcBef>
              <a:spcAft>
                <a:spcPts val="0"/>
              </a:spcAft>
              <a:buSzPts val="1200"/>
              <a:buChar char="■"/>
            </a:pPr>
            <a:r>
              <a:rPr lang="en" sz="1800"/>
              <a:t>Utilize data from consistent sources</a:t>
            </a:r>
            <a:endParaRPr sz="1800"/>
          </a:p>
          <a:p>
            <a:pPr marL="914400" lvl="1" indent="-304800" algn="l" rtl="0">
              <a:spcBef>
                <a:spcPts val="0"/>
              </a:spcBef>
              <a:spcAft>
                <a:spcPts val="0"/>
              </a:spcAft>
              <a:buSzPts val="1200"/>
              <a:buChar char="○"/>
            </a:pPr>
            <a:r>
              <a:rPr lang="en" sz="1800"/>
              <a:t>Cost management </a:t>
            </a:r>
            <a:endParaRPr sz="1800"/>
          </a:p>
          <a:p>
            <a:pPr marL="1371600" lvl="2" indent="-304800" algn="l" rtl="0">
              <a:spcBef>
                <a:spcPts val="0"/>
              </a:spcBef>
              <a:spcAft>
                <a:spcPts val="0"/>
              </a:spcAft>
              <a:buSzPts val="1200"/>
              <a:buChar char="■"/>
            </a:pPr>
            <a:r>
              <a:rPr lang="en" sz="1800"/>
              <a:t>Integrate the model into one interface or software to reduce installation cost</a:t>
            </a:r>
            <a:endParaRPr sz="1800"/>
          </a:p>
          <a:p>
            <a:pPr marL="1371600" lvl="2" indent="-304800" algn="l" rtl="0">
              <a:spcBef>
                <a:spcPts val="0"/>
              </a:spcBef>
              <a:spcAft>
                <a:spcPts val="0"/>
              </a:spcAft>
              <a:buSzPts val="1200"/>
              <a:buChar char="■"/>
            </a:pPr>
            <a:r>
              <a:rPr lang="en" sz="1800"/>
              <a:t>Provide intuitive user guide to lower learning cost</a:t>
            </a:r>
            <a:endParaRPr sz="1800"/>
          </a:p>
          <a:p>
            <a:pPr marL="914400" lvl="1" indent="-304800" algn="l" rtl="0">
              <a:lnSpc>
                <a:spcPct val="115000"/>
              </a:lnSpc>
              <a:spcBef>
                <a:spcPts val="0"/>
              </a:spcBef>
              <a:spcAft>
                <a:spcPts val="0"/>
              </a:spcAft>
              <a:buSzPts val="1200"/>
              <a:buChar char="○"/>
            </a:pPr>
            <a:r>
              <a:rPr lang="en" sz="1800"/>
              <a:t>Privacy - voluntary self-reported data applied</a:t>
            </a:r>
            <a:endParaRPr sz="1800"/>
          </a:p>
          <a:p>
            <a:pPr marL="914400" lvl="1" indent="-304800" algn="l" rtl="0">
              <a:lnSpc>
                <a:spcPct val="115000"/>
              </a:lnSpc>
              <a:spcBef>
                <a:spcPts val="0"/>
              </a:spcBef>
              <a:spcAft>
                <a:spcPts val="0"/>
              </a:spcAft>
              <a:buSzPts val="1200"/>
              <a:buChar char="○"/>
            </a:pPr>
            <a:r>
              <a:rPr lang="en" sz="1800"/>
              <a:t>Data retention - cloud based data storage</a:t>
            </a:r>
            <a:endParaRPr sz="1800"/>
          </a:p>
        </p:txBody>
      </p:sp>
      <p:sp>
        <p:nvSpPr>
          <p:cNvPr id="430" name="Google Shape;430;p40"/>
          <p:cNvSpPr/>
          <p:nvPr/>
        </p:nvSpPr>
        <p:spPr>
          <a:xfrm>
            <a:off x="7447075" y="2643122"/>
            <a:ext cx="1361185" cy="1189579"/>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a:off x="7694124" y="1050149"/>
            <a:ext cx="867085" cy="1248058"/>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4"/>
          <p:cNvSpPr txBox="1">
            <a:spLocks noGrp="1"/>
          </p:cNvSpPr>
          <p:nvPr>
            <p:ph type="title"/>
          </p:nvPr>
        </p:nvSpPr>
        <p:spPr>
          <a:xfrm>
            <a:off x="1165475" y="6258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Agenda</a:t>
            </a:r>
            <a:endParaRPr sz="3000"/>
          </a:p>
        </p:txBody>
      </p:sp>
      <p:cxnSp>
        <p:nvCxnSpPr>
          <p:cNvPr id="111" name="Google Shape;111;p14"/>
          <p:cNvCxnSpPr/>
          <p:nvPr/>
        </p:nvCxnSpPr>
        <p:spPr>
          <a:xfrm rot="10800000">
            <a:off x="1918801" y="3204191"/>
            <a:ext cx="0" cy="969600"/>
          </a:xfrm>
          <a:prstGeom prst="straightConnector1">
            <a:avLst/>
          </a:prstGeom>
          <a:noFill/>
          <a:ln w="19050" cap="flat" cmpd="sng">
            <a:solidFill>
              <a:srgbClr val="FF5A60"/>
            </a:solidFill>
            <a:prstDash val="solid"/>
            <a:round/>
            <a:headEnd type="none" w="lg" len="lg"/>
            <a:tailEnd type="oval" w="lg" len="lg"/>
          </a:ln>
        </p:spPr>
      </p:cxnSp>
      <p:cxnSp>
        <p:nvCxnSpPr>
          <p:cNvPr id="112" name="Google Shape;112;p14"/>
          <p:cNvCxnSpPr/>
          <p:nvPr/>
        </p:nvCxnSpPr>
        <p:spPr>
          <a:xfrm rot="10800000">
            <a:off x="1918802" y="1344950"/>
            <a:ext cx="0" cy="969600"/>
          </a:xfrm>
          <a:prstGeom prst="straightConnector1">
            <a:avLst/>
          </a:prstGeom>
          <a:noFill/>
          <a:ln w="19050" cap="flat" cmpd="sng">
            <a:solidFill>
              <a:srgbClr val="FF5A60"/>
            </a:solidFill>
            <a:prstDash val="solid"/>
            <a:round/>
            <a:headEnd type="none" w="lg" len="lg"/>
            <a:tailEnd type="oval" w="lg" len="lg"/>
          </a:ln>
        </p:spPr>
      </p:cxnSp>
      <p:sp>
        <p:nvSpPr>
          <p:cNvPr id="113" name="Google Shape;113;p14"/>
          <p:cNvSpPr txBox="1"/>
          <p:nvPr/>
        </p:nvSpPr>
        <p:spPr>
          <a:xfrm>
            <a:off x="2008652" y="2023925"/>
            <a:ext cx="46434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Quicksand"/>
                <a:ea typeface="Quicksand"/>
                <a:cs typeface="Quicksand"/>
                <a:sym typeface="Quicksand"/>
              </a:rPr>
              <a:t>Data Understanding &amp; Preparation</a:t>
            </a:r>
            <a:endParaRPr sz="1800">
              <a:latin typeface="Quicksand"/>
              <a:ea typeface="Quicksand"/>
              <a:cs typeface="Quicksand"/>
              <a:sym typeface="Quicksand"/>
            </a:endParaRPr>
          </a:p>
          <a:p>
            <a:pPr marL="457200" lvl="0" indent="-304800" algn="l" rtl="0">
              <a:spcBef>
                <a:spcPts val="0"/>
              </a:spcBef>
              <a:spcAft>
                <a:spcPts val="0"/>
              </a:spcAft>
              <a:buSzPts val="1200"/>
              <a:buFont typeface="Quicksand"/>
              <a:buChar char="-"/>
            </a:pPr>
            <a:r>
              <a:rPr lang="en" sz="1200">
                <a:latin typeface="Quicksand"/>
                <a:ea typeface="Quicksand"/>
                <a:cs typeface="Quicksand"/>
                <a:sym typeface="Quicksand"/>
              </a:rPr>
              <a:t>Description of New York City airbnb listings dataset</a:t>
            </a:r>
            <a:endParaRPr sz="1200">
              <a:latin typeface="Quicksand"/>
              <a:ea typeface="Quicksand"/>
              <a:cs typeface="Quicksand"/>
              <a:sym typeface="Quicksand"/>
            </a:endParaRPr>
          </a:p>
          <a:p>
            <a:pPr marL="457200" lvl="0" indent="-304800" algn="l" rtl="0">
              <a:spcBef>
                <a:spcPts val="0"/>
              </a:spcBef>
              <a:spcAft>
                <a:spcPts val="0"/>
              </a:spcAft>
              <a:buSzPts val="1200"/>
              <a:buFont typeface="Quicksand"/>
              <a:buChar char="-"/>
            </a:pPr>
            <a:r>
              <a:rPr lang="en" sz="1200">
                <a:latin typeface="Quicksand"/>
                <a:ea typeface="Quicksand"/>
                <a:cs typeface="Quicksand"/>
                <a:sym typeface="Quicksand"/>
              </a:rPr>
              <a:t>Data and variable exploration</a:t>
            </a:r>
            <a:endParaRPr sz="1200">
              <a:latin typeface="Quicksand"/>
              <a:ea typeface="Quicksand"/>
              <a:cs typeface="Quicksand"/>
              <a:sym typeface="Quicksand"/>
            </a:endParaRPr>
          </a:p>
          <a:p>
            <a:pPr marL="457200" lvl="0" indent="-304800" algn="l" rtl="0">
              <a:spcBef>
                <a:spcPts val="0"/>
              </a:spcBef>
              <a:spcAft>
                <a:spcPts val="0"/>
              </a:spcAft>
              <a:buSzPts val="1200"/>
              <a:buFont typeface="Quicksand"/>
              <a:buChar char="-"/>
            </a:pPr>
            <a:r>
              <a:rPr lang="en" sz="1200">
                <a:latin typeface="Quicksand"/>
                <a:ea typeface="Quicksand"/>
                <a:cs typeface="Quicksand"/>
                <a:sym typeface="Quicksand"/>
              </a:rPr>
              <a:t>Feature engineering, text analysis, clustering</a:t>
            </a:r>
            <a:endParaRPr sz="1200">
              <a:latin typeface="Quicksand"/>
              <a:ea typeface="Quicksand"/>
              <a:cs typeface="Quicksand"/>
              <a:sym typeface="Quicksand"/>
            </a:endParaRPr>
          </a:p>
        </p:txBody>
      </p:sp>
      <p:sp>
        <p:nvSpPr>
          <p:cNvPr id="114" name="Google Shape;114;p14"/>
          <p:cNvSpPr txBox="1"/>
          <p:nvPr/>
        </p:nvSpPr>
        <p:spPr>
          <a:xfrm>
            <a:off x="2008650" y="3058255"/>
            <a:ext cx="3397500" cy="9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Quicksand"/>
                <a:ea typeface="Quicksand"/>
                <a:cs typeface="Quicksand"/>
                <a:sym typeface="Quicksand"/>
              </a:rPr>
              <a:t>Modeling</a:t>
            </a:r>
            <a:endParaRPr sz="1800">
              <a:latin typeface="Quicksand"/>
              <a:ea typeface="Quicksand"/>
              <a:cs typeface="Quicksand"/>
              <a:sym typeface="Quicksand"/>
            </a:endParaRPr>
          </a:p>
          <a:p>
            <a:pPr marL="457200" lvl="0" indent="-304800" algn="l" rtl="0">
              <a:spcBef>
                <a:spcPts val="0"/>
              </a:spcBef>
              <a:spcAft>
                <a:spcPts val="0"/>
              </a:spcAft>
              <a:buSzPts val="1200"/>
              <a:buFont typeface="Quicksand"/>
              <a:buChar char="-"/>
            </a:pPr>
            <a:r>
              <a:rPr lang="en" sz="1200">
                <a:latin typeface="Quicksand"/>
                <a:ea typeface="Quicksand"/>
                <a:cs typeface="Quicksand"/>
                <a:sym typeface="Quicksand"/>
              </a:rPr>
              <a:t>Numeric prediction models built</a:t>
            </a:r>
            <a:endParaRPr sz="1200">
              <a:latin typeface="Quicksand"/>
              <a:ea typeface="Quicksand"/>
              <a:cs typeface="Quicksand"/>
              <a:sym typeface="Quicksand"/>
            </a:endParaRPr>
          </a:p>
          <a:p>
            <a:pPr marL="457200" lvl="0" indent="-304800" algn="l" rtl="0">
              <a:spcBef>
                <a:spcPts val="0"/>
              </a:spcBef>
              <a:spcAft>
                <a:spcPts val="0"/>
              </a:spcAft>
              <a:buSzPts val="1200"/>
              <a:buFont typeface="Quicksand"/>
              <a:buChar char="-"/>
            </a:pPr>
            <a:r>
              <a:rPr lang="en" sz="1200">
                <a:latin typeface="Quicksand"/>
                <a:ea typeface="Quicksand"/>
                <a:cs typeface="Quicksand"/>
                <a:sym typeface="Quicksand"/>
              </a:rPr>
              <a:t>Feature management</a:t>
            </a:r>
            <a:endParaRPr sz="1200">
              <a:latin typeface="Quicksand"/>
              <a:ea typeface="Quicksand"/>
              <a:cs typeface="Quicksand"/>
              <a:sym typeface="Quicksand"/>
            </a:endParaRPr>
          </a:p>
          <a:p>
            <a:pPr marL="457200" lvl="0" indent="-304800" algn="l" rtl="0">
              <a:spcBef>
                <a:spcPts val="0"/>
              </a:spcBef>
              <a:spcAft>
                <a:spcPts val="0"/>
              </a:spcAft>
              <a:buSzPts val="1200"/>
              <a:buFont typeface="Quicksand"/>
              <a:buChar char="-"/>
            </a:pPr>
            <a:r>
              <a:rPr lang="en" sz="1200">
                <a:latin typeface="Quicksand"/>
                <a:ea typeface="Quicksand"/>
                <a:cs typeface="Quicksand"/>
                <a:sym typeface="Quicksand"/>
              </a:rPr>
              <a:t>Hyperparameter tuning </a:t>
            </a:r>
            <a:endParaRPr sz="1200">
              <a:latin typeface="Quicksand"/>
              <a:ea typeface="Quicksand"/>
              <a:cs typeface="Quicksand"/>
              <a:sym typeface="Quicksand"/>
            </a:endParaRPr>
          </a:p>
        </p:txBody>
      </p:sp>
      <p:sp>
        <p:nvSpPr>
          <p:cNvPr id="115" name="Google Shape;115;p14"/>
          <p:cNvSpPr txBox="1"/>
          <p:nvPr/>
        </p:nvSpPr>
        <p:spPr>
          <a:xfrm>
            <a:off x="2008676" y="1059050"/>
            <a:ext cx="44637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Quicksand"/>
                <a:ea typeface="Quicksand"/>
                <a:cs typeface="Quicksand"/>
                <a:sym typeface="Quicksand"/>
              </a:rPr>
              <a:t>Business Problem</a:t>
            </a:r>
            <a:endParaRPr sz="1800">
              <a:latin typeface="Quicksand"/>
              <a:ea typeface="Quicksand"/>
              <a:cs typeface="Quicksand"/>
              <a:sym typeface="Quicksand"/>
            </a:endParaRPr>
          </a:p>
          <a:p>
            <a:pPr marL="457200" lvl="0" indent="-304800" algn="l" rtl="0">
              <a:spcBef>
                <a:spcPts val="0"/>
              </a:spcBef>
              <a:spcAft>
                <a:spcPts val="0"/>
              </a:spcAft>
              <a:buSzPts val="1200"/>
              <a:buFont typeface="Quicksand"/>
              <a:buChar char="-"/>
            </a:pPr>
            <a:r>
              <a:rPr lang="en" sz="1200">
                <a:latin typeface="Quicksand"/>
                <a:ea typeface="Quicksand"/>
                <a:cs typeface="Quicksand"/>
                <a:sym typeface="Quicksand"/>
              </a:rPr>
              <a:t>Airbnb platform, customer base, and value proposition</a:t>
            </a:r>
            <a:endParaRPr sz="1200">
              <a:latin typeface="Quicksand"/>
              <a:ea typeface="Quicksand"/>
              <a:cs typeface="Quicksand"/>
              <a:sym typeface="Quicksand"/>
            </a:endParaRPr>
          </a:p>
          <a:p>
            <a:pPr marL="457200" lvl="0" indent="-304800" algn="l" rtl="0">
              <a:spcBef>
                <a:spcPts val="0"/>
              </a:spcBef>
              <a:spcAft>
                <a:spcPts val="0"/>
              </a:spcAft>
              <a:buSzPts val="1200"/>
              <a:buFont typeface="Quicksand"/>
              <a:buChar char="-"/>
            </a:pPr>
            <a:r>
              <a:rPr lang="en" sz="1200">
                <a:latin typeface="Quicksand"/>
                <a:ea typeface="Quicksand"/>
                <a:cs typeface="Quicksand"/>
                <a:sym typeface="Quicksand"/>
              </a:rPr>
              <a:t>New hosts’ need for pricing tool on their listing</a:t>
            </a:r>
            <a:endParaRPr sz="1200">
              <a:latin typeface="Quicksand"/>
              <a:ea typeface="Quicksand"/>
              <a:cs typeface="Quicksand"/>
              <a:sym typeface="Quicksand"/>
            </a:endParaRPr>
          </a:p>
          <a:p>
            <a:pPr marL="457200" lvl="0" indent="-304800" algn="l" rtl="0">
              <a:spcBef>
                <a:spcPts val="0"/>
              </a:spcBef>
              <a:spcAft>
                <a:spcPts val="0"/>
              </a:spcAft>
              <a:buSzPts val="1200"/>
              <a:buFont typeface="Quicksand"/>
              <a:buChar char="-"/>
            </a:pPr>
            <a:r>
              <a:rPr lang="en" sz="1200">
                <a:latin typeface="Quicksand"/>
                <a:ea typeface="Quicksand"/>
                <a:cs typeface="Quicksand"/>
                <a:sym typeface="Quicksand"/>
              </a:rPr>
              <a:t>Existing listings serve to predict new listing price</a:t>
            </a:r>
            <a:endParaRPr sz="1200">
              <a:latin typeface="Quicksand"/>
              <a:ea typeface="Quicksand"/>
              <a:cs typeface="Quicksand"/>
              <a:sym typeface="Quicksand"/>
            </a:endParaRPr>
          </a:p>
        </p:txBody>
      </p:sp>
      <p:cxnSp>
        <p:nvCxnSpPr>
          <p:cNvPr id="116" name="Google Shape;116;p14"/>
          <p:cNvCxnSpPr/>
          <p:nvPr/>
        </p:nvCxnSpPr>
        <p:spPr>
          <a:xfrm rot="10800000">
            <a:off x="1911077" y="2292292"/>
            <a:ext cx="0" cy="969600"/>
          </a:xfrm>
          <a:prstGeom prst="straightConnector1">
            <a:avLst/>
          </a:prstGeom>
          <a:noFill/>
          <a:ln w="19050" cap="flat" cmpd="sng">
            <a:solidFill>
              <a:srgbClr val="FF5A60"/>
            </a:solidFill>
            <a:prstDash val="solid"/>
            <a:round/>
            <a:headEnd type="none" w="lg" len="lg"/>
            <a:tailEnd type="oval" w="lg" len="lg"/>
          </a:ln>
        </p:spPr>
      </p:cxnSp>
      <p:cxnSp>
        <p:nvCxnSpPr>
          <p:cNvPr id="117" name="Google Shape;117;p14"/>
          <p:cNvCxnSpPr/>
          <p:nvPr/>
        </p:nvCxnSpPr>
        <p:spPr>
          <a:xfrm rot="10800000">
            <a:off x="1918801" y="3970888"/>
            <a:ext cx="0" cy="969600"/>
          </a:xfrm>
          <a:prstGeom prst="straightConnector1">
            <a:avLst/>
          </a:prstGeom>
          <a:noFill/>
          <a:ln w="19050" cap="flat" cmpd="sng">
            <a:solidFill>
              <a:srgbClr val="FF5A60"/>
            </a:solidFill>
            <a:prstDash val="solid"/>
            <a:round/>
            <a:headEnd type="none" w="lg" len="lg"/>
            <a:tailEnd type="oval" w="lg" len="lg"/>
          </a:ln>
        </p:spPr>
      </p:cxnSp>
      <p:sp>
        <p:nvSpPr>
          <p:cNvPr id="118" name="Google Shape;118;p14"/>
          <p:cNvSpPr txBox="1"/>
          <p:nvPr/>
        </p:nvSpPr>
        <p:spPr>
          <a:xfrm>
            <a:off x="2008625" y="4092575"/>
            <a:ext cx="3766800" cy="9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Quicksand"/>
                <a:ea typeface="Quicksand"/>
                <a:cs typeface="Quicksand"/>
                <a:sym typeface="Quicksand"/>
              </a:rPr>
              <a:t>Evaluation &amp; Deployment</a:t>
            </a:r>
            <a:endParaRPr sz="1800">
              <a:latin typeface="Quicksand"/>
              <a:ea typeface="Quicksand"/>
              <a:cs typeface="Quicksand"/>
              <a:sym typeface="Quicksand"/>
            </a:endParaRPr>
          </a:p>
          <a:p>
            <a:pPr marL="457200" lvl="0" indent="-304800" algn="l" rtl="0">
              <a:spcBef>
                <a:spcPts val="0"/>
              </a:spcBef>
              <a:spcAft>
                <a:spcPts val="0"/>
              </a:spcAft>
              <a:buSzPts val="1200"/>
              <a:buFont typeface="Quicksand"/>
              <a:buChar char="-"/>
            </a:pPr>
            <a:r>
              <a:rPr lang="en" sz="1200">
                <a:latin typeface="Quicksand"/>
                <a:ea typeface="Quicksand"/>
                <a:cs typeface="Quicksand"/>
                <a:sym typeface="Quicksand"/>
              </a:rPr>
              <a:t>Model evaluation metric performance</a:t>
            </a:r>
            <a:endParaRPr sz="1200">
              <a:latin typeface="Quicksand"/>
              <a:ea typeface="Quicksand"/>
              <a:cs typeface="Quicksand"/>
              <a:sym typeface="Quicksand"/>
            </a:endParaRPr>
          </a:p>
          <a:p>
            <a:pPr marL="457200" lvl="0" indent="-304800" algn="l" rtl="0">
              <a:spcBef>
                <a:spcPts val="0"/>
              </a:spcBef>
              <a:spcAft>
                <a:spcPts val="0"/>
              </a:spcAft>
              <a:buSzPts val="1200"/>
              <a:buFont typeface="Quicksand"/>
              <a:buChar char="-"/>
            </a:pPr>
            <a:r>
              <a:rPr lang="en" sz="1200">
                <a:latin typeface="Quicksand"/>
                <a:ea typeface="Quicksand"/>
                <a:cs typeface="Quicksand"/>
                <a:sym typeface="Quicksand"/>
              </a:rPr>
              <a:t>Model deployment within airbnb</a:t>
            </a:r>
            <a:endParaRPr sz="1200">
              <a:latin typeface="Quicksand"/>
              <a:ea typeface="Quicksand"/>
              <a:cs typeface="Quicksand"/>
              <a:sym typeface="Quicksand"/>
            </a:endParaRPr>
          </a:p>
          <a:p>
            <a:pPr marL="457200" lvl="0" indent="-304800" algn="l" rtl="0">
              <a:spcBef>
                <a:spcPts val="0"/>
              </a:spcBef>
              <a:spcAft>
                <a:spcPts val="0"/>
              </a:spcAft>
              <a:buSzPts val="1200"/>
              <a:buFont typeface="Quicksand"/>
              <a:buChar char="-"/>
            </a:pPr>
            <a:r>
              <a:rPr lang="en" sz="1200">
                <a:latin typeface="Quicksand"/>
                <a:ea typeface="Quicksand"/>
                <a:cs typeface="Quicksand"/>
                <a:sym typeface="Quicksand"/>
              </a:rPr>
              <a:t>Risks &amp; ethical concerns</a:t>
            </a:r>
            <a:endParaRPr sz="1200">
              <a:latin typeface="Quicksand"/>
              <a:ea typeface="Quicksand"/>
              <a:cs typeface="Quicksand"/>
              <a:sym typeface="Quicksand"/>
            </a:endParaRPr>
          </a:p>
        </p:txBody>
      </p:sp>
      <p:grpSp>
        <p:nvGrpSpPr>
          <p:cNvPr id="119" name="Google Shape;119;p14"/>
          <p:cNvGrpSpPr/>
          <p:nvPr/>
        </p:nvGrpSpPr>
        <p:grpSpPr>
          <a:xfrm>
            <a:off x="6750033" y="831174"/>
            <a:ext cx="2085623" cy="2144333"/>
            <a:chOff x="6503558" y="1452674"/>
            <a:chExt cx="2085623" cy="2144333"/>
          </a:xfrm>
        </p:grpSpPr>
        <p:grpSp>
          <p:nvGrpSpPr>
            <p:cNvPr id="120" name="Google Shape;120;p14"/>
            <p:cNvGrpSpPr/>
            <p:nvPr/>
          </p:nvGrpSpPr>
          <p:grpSpPr>
            <a:xfrm>
              <a:off x="6503558" y="1452674"/>
              <a:ext cx="868048" cy="1132256"/>
              <a:chOff x="590250" y="244200"/>
              <a:chExt cx="407975" cy="532175"/>
            </a:xfrm>
          </p:grpSpPr>
          <p:sp>
            <p:nvSpPr>
              <p:cNvPr id="121" name="Google Shape;121;p14"/>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a:off x="649925" y="590050"/>
                <a:ext cx="133975" cy="25"/>
              </a:xfrm>
              <a:custGeom>
                <a:avLst/>
                <a:gdLst/>
                <a:ahLst/>
                <a:cxnLst/>
                <a:rect l="l" t="t" r="r" b="b"/>
                <a:pathLst>
                  <a:path w="5359" h="1" fill="none" extrusionOk="0">
                    <a:moveTo>
                      <a:pt x="5358" y="0"/>
                    </a:moveTo>
                    <a:lnTo>
                      <a:pt x="0"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a:off x="649925" y="534625"/>
                <a:ext cx="255750" cy="25"/>
              </a:xfrm>
              <a:custGeom>
                <a:avLst/>
                <a:gdLst/>
                <a:ahLst/>
                <a:cxnLst/>
                <a:rect l="l" t="t" r="r" b="b"/>
                <a:pathLst>
                  <a:path w="10230" h="1" fill="none" extrusionOk="0">
                    <a:moveTo>
                      <a:pt x="10229" y="1"/>
                    </a:moveTo>
                    <a:lnTo>
                      <a:pt x="0" y="1"/>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a:off x="649925" y="479825"/>
                <a:ext cx="255750" cy="25"/>
              </a:xfrm>
              <a:custGeom>
                <a:avLst/>
                <a:gdLst/>
                <a:ahLst/>
                <a:cxnLst/>
                <a:rect l="l" t="t" r="r" b="b"/>
                <a:pathLst>
                  <a:path w="10230" h="1" fill="none" extrusionOk="0">
                    <a:moveTo>
                      <a:pt x="10229" y="1"/>
                    </a:moveTo>
                    <a:lnTo>
                      <a:pt x="0" y="1"/>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649925" y="424425"/>
                <a:ext cx="255750" cy="25"/>
              </a:xfrm>
              <a:custGeom>
                <a:avLst/>
                <a:gdLst/>
                <a:ahLst/>
                <a:cxnLst/>
                <a:rect l="l" t="t" r="r" b="b"/>
                <a:pathLst>
                  <a:path w="10230" h="1" fill="none" extrusionOk="0">
                    <a:moveTo>
                      <a:pt x="10229" y="1"/>
                    </a:moveTo>
                    <a:lnTo>
                      <a:pt x="0" y="1"/>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p:nvPr/>
            </p:nvSpPr>
            <p:spPr>
              <a:xfrm>
                <a:off x="654800" y="244200"/>
                <a:ext cx="25" cy="51175"/>
              </a:xfrm>
              <a:custGeom>
                <a:avLst/>
                <a:gdLst/>
                <a:ahLst/>
                <a:cxnLst/>
                <a:rect l="l" t="t" r="r" b="b"/>
                <a:pathLst>
                  <a:path w="1" h="2047" fill="none" extrusionOk="0">
                    <a:moveTo>
                      <a:pt x="0" y="1"/>
                    </a:moveTo>
                    <a:lnTo>
                      <a:pt x="0" y="2046"/>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737600" y="244200"/>
                <a:ext cx="25" cy="51175"/>
              </a:xfrm>
              <a:custGeom>
                <a:avLst/>
                <a:gdLst/>
                <a:ahLst/>
                <a:cxnLst/>
                <a:rect l="l" t="t" r="r" b="b"/>
                <a:pathLst>
                  <a:path w="1" h="2047" fill="none" extrusionOk="0">
                    <a:moveTo>
                      <a:pt x="1" y="1"/>
                    </a:moveTo>
                    <a:lnTo>
                      <a:pt x="1" y="2046"/>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a:off x="820400" y="244200"/>
                <a:ext cx="25" cy="51175"/>
              </a:xfrm>
              <a:custGeom>
                <a:avLst/>
                <a:gdLst/>
                <a:ahLst/>
                <a:cxnLst/>
                <a:rect l="l" t="t" r="r" b="b"/>
                <a:pathLst>
                  <a:path w="1" h="2047" fill="none" extrusionOk="0">
                    <a:moveTo>
                      <a:pt x="1" y="1"/>
                    </a:moveTo>
                    <a:lnTo>
                      <a:pt x="1" y="2046"/>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903225" y="244200"/>
                <a:ext cx="25" cy="51175"/>
              </a:xfrm>
              <a:custGeom>
                <a:avLst/>
                <a:gdLst/>
                <a:ahLst/>
                <a:cxnLst/>
                <a:rect l="l" t="t" r="r" b="b"/>
                <a:pathLst>
                  <a:path w="1" h="2047" fill="none" extrusionOk="0">
                    <a:moveTo>
                      <a:pt x="0" y="1"/>
                    </a:moveTo>
                    <a:lnTo>
                      <a:pt x="0" y="2046"/>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14"/>
            <p:cNvGrpSpPr/>
            <p:nvPr/>
          </p:nvGrpSpPr>
          <p:grpSpPr>
            <a:xfrm>
              <a:off x="7258303" y="2266130"/>
              <a:ext cx="1330877" cy="1330878"/>
              <a:chOff x="6649150" y="309350"/>
              <a:chExt cx="395800" cy="395800"/>
            </a:xfrm>
          </p:grpSpPr>
          <p:sp>
            <p:nvSpPr>
              <p:cNvPr id="136" name="Google Shape;136;p14"/>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a:off x="6847025" y="333700"/>
                <a:ext cx="25" cy="29250"/>
              </a:xfrm>
              <a:custGeom>
                <a:avLst/>
                <a:gdLst/>
                <a:ahLst/>
                <a:cxnLst/>
                <a:rect l="l" t="t" r="r" b="b"/>
                <a:pathLst>
                  <a:path w="1" h="1170" fill="none" extrusionOk="0">
                    <a:moveTo>
                      <a:pt x="1" y="1170"/>
                    </a:moveTo>
                    <a:lnTo>
                      <a:pt x="1" y="1"/>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a:off x="6760575" y="356850"/>
                <a:ext cx="25" cy="25"/>
              </a:xfrm>
              <a:custGeom>
                <a:avLst/>
                <a:gdLst/>
                <a:ahLst/>
                <a:cxnLst/>
                <a:rect l="l" t="t" r="r" b="b"/>
                <a:pathLst>
                  <a:path w="1" h="1" fill="none" extrusionOk="0">
                    <a:moveTo>
                      <a:pt x="1" y="0"/>
                    </a:moveTo>
                    <a:lnTo>
                      <a:pt x="1"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a:off x="6760575" y="356850"/>
                <a:ext cx="14025" cy="24975"/>
              </a:xfrm>
              <a:custGeom>
                <a:avLst/>
                <a:gdLst/>
                <a:ahLst/>
                <a:cxnLst/>
                <a:rect l="l" t="t" r="r" b="b"/>
                <a:pathLst>
                  <a:path w="561" h="999" fill="none" extrusionOk="0">
                    <a:moveTo>
                      <a:pt x="1" y="0"/>
                    </a:moveTo>
                    <a:lnTo>
                      <a:pt x="561" y="999"/>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6696650" y="420775"/>
                <a:ext cx="25" cy="25"/>
              </a:xfrm>
              <a:custGeom>
                <a:avLst/>
                <a:gdLst/>
                <a:ahLst/>
                <a:cxnLst/>
                <a:rect l="l" t="t" r="r" b="b"/>
                <a:pathLst>
                  <a:path w="1" h="1" fill="none" extrusionOk="0">
                    <a:moveTo>
                      <a:pt x="0" y="0"/>
                    </a:moveTo>
                    <a:lnTo>
                      <a:pt x="0"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a:off x="6696650" y="420775"/>
                <a:ext cx="24975" cy="14025"/>
              </a:xfrm>
              <a:custGeom>
                <a:avLst/>
                <a:gdLst/>
                <a:ahLst/>
                <a:cxnLst/>
                <a:rect l="l" t="t" r="r" b="b"/>
                <a:pathLst>
                  <a:path w="999" h="561" fill="none" extrusionOk="0">
                    <a:moveTo>
                      <a:pt x="0" y="0"/>
                    </a:moveTo>
                    <a:lnTo>
                      <a:pt x="999" y="561"/>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a:off x="6673500" y="507225"/>
                <a:ext cx="29250" cy="25"/>
              </a:xfrm>
              <a:custGeom>
                <a:avLst/>
                <a:gdLst/>
                <a:ahLst/>
                <a:cxnLst/>
                <a:rect l="l" t="t" r="r" b="b"/>
                <a:pathLst>
                  <a:path w="1170" h="1" fill="none" extrusionOk="0">
                    <a:moveTo>
                      <a:pt x="1" y="1"/>
                    </a:moveTo>
                    <a:lnTo>
                      <a:pt x="1170" y="1"/>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a:off x="6696650" y="593700"/>
                <a:ext cx="25" cy="25"/>
              </a:xfrm>
              <a:custGeom>
                <a:avLst/>
                <a:gdLst/>
                <a:ahLst/>
                <a:cxnLst/>
                <a:rect l="l" t="t" r="r" b="b"/>
                <a:pathLst>
                  <a:path w="1" h="1" fill="none" extrusionOk="0">
                    <a:moveTo>
                      <a:pt x="0" y="0"/>
                    </a:moveTo>
                    <a:lnTo>
                      <a:pt x="0"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p:nvPr/>
            </p:nvSpPr>
            <p:spPr>
              <a:xfrm>
                <a:off x="6696650" y="579700"/>
                <a:ext cx="24975" cy="14025"/>
              </a:xfrm>
              <a:custGeom>
                <a:avLst/>
                <a:gdLst/>
                <a:ahLst/>
                <a:cxnLst/>
                <a:rect l="l" t="t" r="r" b="b"/>
                <a:pathLst>
                  <a:path w="999" h="561" fill="none" extrusionOk="0">
                    <a:moveTo>
                      <a:pt x="0" y="560"/>
                    </a:moveTo>
                    <a:lnTo>
                      <a:pt x="999"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p:nvPr/>
            </p:nvSpPr>
            <p:spPr>
              <a:xfrm>
                <a:off x="6760575" y="632675"/>
                <a:ext cx="14025" cy="24975"/>
              </a:xfrm>
              <a:custGeom>
                <a:avLst/>
                <a:gdLst/>
                <a:ahLst/>
                <a:cxnLst/>
                <a:rect l="l" t="t" r="r" b="b"/>
                <a:pathLst>
                  <a:path w="561" h="999" fill="none" extrusionOk="0">
                    <a:moveTo>
                      <a:pt x="1" y="999"/>
                    </a:moveTo>
                    <a:lnTo>
                      <a:pt x="561"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4"/>
              <p:cNvSpPr/>
              <p:nvPr/>
            </p:nvSpPr>
            <p:spPr>
              <a:xfrm>
                <a:off x="6760575" y="657625"/>
                <a:ext cx="25" cy="25"/>
              </a:xfrm>
              <a:custGeom>
                <a:avLst/>
                <a:gdLst/>
                <a:ahLst/>
                <a:cxnLst/>
                <a:rect l="l" t="t" r="r" b="b"/>
                <a:pathLst>
                  <a:path w="1" h="1" fill="none" extrusionOk="0">
                    <a:moveTo>
                      <a:pt x="1" y="1"/>
                    </a:moveTo>
                    <a:lnTo>
                      <a:pt x="1" y="1"/>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a:off x="6847025" y="651550"/>
                <a:ext cx="25" cy="29250"/>
              </a:xfrm>
              <a:custGeom>
                <a:avLst/>
                <a:gdLst/>
                <a:ahLst/>
                <a:cxnLst/>
                <a:rect l="l" t="t" r="r" b="b"/>
                <a:pathLst>
                  <a:path w="1" h="1170" fill="none" extrusionOk="0">
                    <a:moveTo>
                      <a:pt x="1" y="0"/>
                    </a:moveTo>
                    <a:lnTo>
                      <a:pt x="1" y="1169"/>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p:nvPr/>
            </p:nvSpPr>
            <p:spPr>
              <a:xfrm>
                <a:off x="6919500" y="632675"/>
                <a:ext cx="14025" cy="24975"/>
              </a:xfrm>
              <a:custGeom>
                <a:avLst/>
                <a:gdLst/>
                <a:ahLst/>
                <a:cxnLst/>
                <a:rect l="l" t="t" r="r" b="b"/>
                <a:pathLst>
                  <a:path w="561" h="999" fill="none" extrusionOk="0">
                    <a:moveTo>
                      <a:pt x="560" y="999"/>
                    </a:moveTo>
                    <a:lnTo>
                      <a:pt x="0"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a:off x="6933500" y="657625"/>
                <a:ext cx="25" cy="25"/>
              </a:xfrm>
              <a:custGeom>
                <a:avLst/>
                <a:gdLst/>
                <a:ahLst/>
                <a:cxnLst/>
                <a:rect l="l" t="t" r="r" b="b"/>
                <a:pathLst>
                  <a:path w="1" h="1" fill="none" extrusionOk="0">
                    <a:moveTo>
                      <a:pt x="0" y="1"/>
                    </a:moveTo>
                    <a:lnTo>
                      <a:pt x="0" y="1"/>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a:off x="6972475" y="579700"/>
                <a:ext cx="24975" cy="14025"/>
              </a:xfrm>
              <a:custGeom>
                <a:avLst/>
                <a:gdLst/>
                <a:ahLst/>
                <a:cxnLst/>
                <a:rect l="l" t="t" r="r" b="b"/>
                <a:pathLst>
                  <a:path w="999" h="561" fill="none" extrusionOk="0">
                    <a:moveTo>
                      <a:pt x="999" y="560"/>
                    </a:moveTo>
                    <a:lnTo>
                      <a:pt x="0"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a:off x="6997425" y="593700"/>
                <a:ext cx="25" cy="25"/>
              </a:xfrm>
              <a:custGeom>
                <a:avLst/>
                <a:gdLst/>
                <a:ahLst/>
                <a:cxnLst/>
                <a:rect l="l" t="t" r="r" b="b"/>
                <a:pathLst>
                  <a:path w="1" h="1" fill="none" extrusionOk="0">
                    <a:moveTo>
                      <a:pt x="1" y="0"/>
                    </a:moveTo>
                    <a:lnTo>
                      <a:pt x="1"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a:off x="6991350" y="507225"/>
                <a:ext cx="29250" cy="25"/>
              </a:xfrm>
              <a:custGeom>
                <a:avLst/>
                <a:gdLst/>
                <a:ahLst/>
                <a:cxnLst/>
                <a:rect l="l" t="t" r="r" b="b"/>
                <a:pathLst>
                  <a:path w="1170" h="1" fill="none" extrusionOk="0">
                    <a:moveTo>
                      <a:pt x="1169" y="1"/>
                    </a:moveTo>
                    <a:lnTo>
                      <a:pt x="0" y="1"/>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p:nvPr/>
            </p:nvSpPr>
            <p:spPr>
              <a:xfrm>
                <a:off x="6972475" y="420775"/>
                <a:ext cx="24975" cy="14025"/>
              </a:xfrm>
              <a:custGeom>
                <a:avLst/>
                <a:gdLst/>
                <a:ahLst/>
                <a:cxnLst/>
                <a:rect l="l" t="t" r="r" b="b"/>
                <a:pathLst>
                  <a:path w="999" h="561" fill="none" extrusionOk="0">
                    <a:moveTo>
                      <a:pt x="0" y="561"/>
                    </a:moveTo>
                    <a:lnTo>
                      <a:pt x="999"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a:off x="6997425" y="420775"/>
                <a:ext cx="25" cy="25"/>
              </a:xfrm>
              <a:custGeom>
                <a:avLst/>
                <a:gdLst/>
                <a:ahLst/>
                <a:cxnLst/>
                <a:rect l="l" t="t" r="r" b="b"/>
                <a:pathLst>
                  <a:path w="1" h="1" fill="none" extrusionOk="0">
                    <a:moveTo>
                      <a:pt x="1" y="0"/>
                    </a:moveTo>
                    <a:lnTo>
                      <a:pt x="1"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a:off x="6919500" y="356850"/>
                <a:ext cx="14025" cy="24975"/>
              </a:xfrm>
              <a:custGeom>
                <a:avLst/>
                <a:gdLst/>
                <a:ahLst/>
                <a:cxnLst/>
                <a:rect l="l" t="t" r="r" b="b"/>
                <a:pathLst>
                  <a:path w="561" h="999" fill="none" extrusionOk="0">
                    <a:moveTo>
                      <a:pt x="560" y="0"/>
                    </a:moveTo>
                    <a:lnTo>
                      <a:pt x="0" y="999"/>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p:cNvSpPr/>
              <p:nvPr/>
            </p:nvSpPr>
            <p:spPr>
              <a:xfrm>
                <a:off x="6933500" y="356850"/>
                <a:ext cx="25" cy="25"/>
              </a:xfrm>
              <a:custGeom>
                <a:avLst/>
                <a:gdLst/>
                <a:ahLst/>
                <a:cxnLst/>
                <a:rect l="l" t="t" r="r" b="b"/>
                <a:pathLst>
                  <a:path w="1" h="1" fill="none" extrusionOk="0">
                    <a:moveTo>
                      <a:pt x="0" y="0"/>
                    </a:moveTo>
                    <a:lnTo>
                      <a:pt x="0"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1"/>
          <p:cNvSpPr txBox="1">
            <a:spLocks noGrp="1"/>
          </p:cNvSpPr>
          <p:nvPr>
            <p:ph type="ctrTitle" idx="4294967295"/>
          </p:nvPr>
        </p:nvSpPr>
        <p:spPr>
          <a:xfrm>
            <a:off x="1336100" y="1183688"/>
            <a:ext cx="7337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b="1"/>
              <a:t>Thank you!</a:t>
            </a:r>
            <a:endParaRPr sz="2200" b="1"/>
          </a:p>
        </p:txBody>
      </p:sp>
      <p:sp>
        <p:nvSpPr>
          <p:cNvPr id="437" name="Google Shape;437;p41"/>
          <p:cNvSpPr txBox="1">
            <a:spLocks noGrp="1"/>
          </p:cNvSpPr>
          <p:nvPr>
            <p:ph type="subTitle" idx="4294967295"/>
          </p:nvPr>
        </p:nvSpPr>
        <p:spPr>
          <a:xfrm>
            <a:off x="1336100" y="2190788"/>
            <a:ext cx="7337700" cy="6096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3600" b="1">
                <a:solidFill>
                  <a:srgbClr val="F3F3F3"/>
                </a:solidFill>
              </a:rPr>
              <a:t>ANY QUESTIONS?</a:t>
            </a:r>
            <a:endParaRPr sz="3600" b="1">
              <a:solidFill>
                <a:srgbClr val="F3F3F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5"/>
          <p:cNvSpPr/>
          <p:nvPr/>
        </p:nvSpPr>
        <p:spPr>
          <a:xfrm>
            <a:off x="122400" y="1439025"/>
            <a:ext cx="2255700" cy="2265300"/>
          </a:xfrm>
          <a:prstGeom prst="ellipse">
            <a:avLst/>
          </a:prstGeom>
          <a:solidFill>
            <a:srgbClr val="FFFFFF"/>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132386" y="1489501"/>
            <a:ext cx="2155500" cy="2164500"/>
          </a:xfrm>
          <a:prstGeom prst="ellipse">
            <a:avLst/>
          </a:prstGeom>
          <a:solidFill>
            <a:srgbClr val="FF5A60"/>
          </a:solidFill>
          <a:ln w="9525" cap="flat" cmpd="sng">
            <a:solidFill>
              <a:srgbClr val="C040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txBox="1">
            <a:spLocks noGrp="1"/>
          </p:cNvSpPr>
          <p:nvPr>
            <p:ph type="ctrTitle" idx="4294967295"/>
          </p:nvPr>
        </p:nvSpPr>
        <p:spPr>
          <a:xfrm>
            <a:off x="2430050" y="1991825"/>
            <a:ext cx="6425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a:solidFill>
                  <a:srgbClr val="000000"/>
                </a:solidFill>
              </a:rPr>
              <a:t>Business Understanding</a:t>
            </a:r>
            <a:endParaRPr sz="4400">
              <a:solidFill>
                <a:srgbClr val="000000"/>
              </a:solidFill>
            </a:endParaRPr>
          </a:p>
        </p:txBody>
      </p:sp>
      <p:grpSp>
        <p:nvGrpSpPr>
          <p:cNvPr id="166" name="Google Shape;166;p15"/>
          <p:cNvGrpSpPr/>
          <p:nvPr/>
        </p:nvGrpSpPr>
        <p:grpSpPr>
          <a:xfrm>
            <a:off x="510832" y="2036360"/>
            <a:ext cx="964327" cy="1011083"/>
            <a:chOff x="5961125" y="1623900"/>
            <a:chExt cx="427450" cy="448175"/>
          </a:xfrm>
        </p:grpSpPr>
        <p:sp>
          <p:nvSpPr>
            <p:cNvPr id="167" name="Google Shape;167;p15"/>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5"/>
          <p:cNvSpPr txBox="1"/>
          <p:nvPr/>
        </p:nvSpPr>
        <p:spPr>
          <a:xfrm>
            <a:off x="2430050" y="2902425"/>
            <a:ext cx="5680500" cy="8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Questrial"/>
                <a:ea typeface="Questrial"/>
                <a:cs typeface="Questrial"/>
                <a:sym typeface="Questrial"/>
              </a:rPr>
              <a:t>Airbnb’s major source of revenue comes from service fees attached to listings. Optimizing price on new listings can lead to sustainable growth through value maximization and host retention.</a:t>
            </a:r>
            <a:endParaRPr>
              <a:latin typeface="Questrial"/>
              <a:ea typeface="Questrial"/>
              <a:cs typeface="Questrial"/>
              <a:sym typeface="Quest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6"/>
          <p:cNvSpPr txBox="1">
            <a:spLocks noGrp="1"/>
          </p:cNvSpPr>
          <p:nvPr>
            <p:ph type="title"/>
          </p:nvPr>
        </p:nvSpPr>
        <p:spPr>
          <a:xfrm>
            <a:off x="1165475" y="604600"/>
            <a:ext cx="77583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Airbnb currently works alongside more than 2M hosts</a:t>
            </a:r>
            <a:endParaRPr sz="2400"/>
          </a:p>
        </p:txBody>
      </p:sp>
      <p:pic>
        <p:nvPicPr>
          <p:cNvPr id="180" name="Google Shape;180;p16"/>
          <p:cNvPicPr preferRelativeResize="0"/>
          <p:nvPr/>
        </p:nvPicPr>
        <p:blipFill>
          <a:blip r:embed="rId3">
            <a:alphaModFix/>
          </a:blip>
          <a:stretch>
            <a:fillRect/>
          </a:stretch>
        </p:blipFill>
        <p:spPr>
          <a:xfrm>
            <a:off x="5556127" y="1635175"/>
            <a:ext cx="1477950" cy="1227626"/>
          </a:xfrm>
          <a:prstGeom prst="rect">
            <a:avLst/>
          </a:prstGeom>
          <a:noFill/>
          <a:ln>
            <a:noFill/>
          </a:ln>
        </p:spPr>
      </p:pic>
      <p:sp>
        <p:nvSpPr>
          <p:cNvPr id="181" name="Google Shape;181;p16"/>
          <p:cNvSpPr/>
          <p:nvPr/>
        </p:nvSpPr>
        <p:spPr>
          <a:xfrm>
            <a:off x="2578751" y="3887151"/>
            <a:ext cx="960497" cy="960556"/>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76200" cap="rnd"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16"/>
          <p:cNvGrpSpPr/>
          <p:nvPr/>
        </p:nvGrpSpPr>
        <p:grpSpPr>
          <a:xfrm>
            <a:off x="5815747" y="3736580"/>
            <a:ext cx="1111125" cy="1111125"/>
            <a:chOff x="2623275" y="2333250"/>
            <a:chExt cx="381175" cy="381175"/>
          </a:xfrm>
        </p:grpSpPr>
        <p:sp>
          <p:nvSpPr>
            <p:cNvPr id="183" name="Google Shape;183;p16"/>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76200" cap="rnd"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76200" cap="rnd"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76200" cap="rnd"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76200" cap="rnd"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6"/>
          <p:cNvSpPr/>
          <p:nvPr/>
        </p:nvSpPr>
        <p:spPr>
          <a:xfrm>
            <a:off x="2354106" y="1635182"/>
            <a:ext cx="1406779" cy="1227609"/>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76200" cap="rnd"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8" name="Google Shape;188;p16"/>
          <p:cNvCxnSpPr/>
          <p:nvPr/>
        </p:nvCxnSpPr>
        <p:spPr>
          <a:xfrm>
            <a:off x="4693450" y="1170150"/>
            <a:ext cx="0" cy="3721500"/>
          </a:xfrm>
          <a:prstGeom prst="straightConnector1">
            <a:avLst/>
          </a:prstGeom>
          <a:noFill/>
          <a:ln w="38100" cap="flat" cmpd="sng">
            <a:solidFill>
              <a:srgbClr val="FF5A60"/>
            </a:solidFill>
            <a:prstDash val="solid"/>
            <a:round/>
            <a:headEnd type="none" w="med" len="med"/>
            <a:tailEnd type="none" w="med" len="med"/>
          </a:ln>
        </p:spPr>
      </p:cxnSp>
      <p:cxnSp>
        <p:nvCxnSpPr>
          <p:cNvPr id="189" name="Google Shape;189;p16"/>
          <p:cNvCxnSpPr/>
          <p:nvPr/>
        </p:nvCxnSpPr>
        <p:spPr>
          <a:xfrm>
            <a:off x="1714500" y="3058400"/>
            <a:ext cx="6065100" cy="0"/>
          </a:xfrm>
          <a:prstGeom prst="straightConnector1">
            <a:avLst/>
          </a:prstGeom>
          <a:noFill/>
          <a:ln w="38100" cap="flat" cmpd="sng">
            <a:solidFill>
              <a:srgbClr val="FF5A60"/>
            </a:solidFill>
            <a:prstDash val="solid"/>
            <a:round/>
            <a:headEnd type="none" w="med" len="med"/>
            <a:tailEnd type="none" w="med" len="med"/>
          </a:ln>
        </p:spPr>
      </p:cxnSp>
      <p:sp>
        <p:nvSpPr>
          <p:cNvPr id="190" name="Google Shape;190;p16"/>
          <p:cNvSpPr txBox="1"/>
          <p:nvPr/>
        </p:nvSpPr>
        <p:spPr>
          <a:xfrm>
            <a:off x="1790450" y="1046025"/>
            <a:ext cx="28419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latin typeface="Questrial"/>
                <a:ea typeface="Questrial"/>
                <a:cs typeface="Questrial"/>
                <a:sym typeface="Questrial"/>
              </a:rPr>
              <a:t>Homes &amp; experiences</a:t>
            </a:r>
            <a:endParaRPr sz="2100" b="1">
              <a:latin typeface="Questrial"/>
              <a:ea typeface="Questrial"/>
              <a:cs typeface="Questrial"/>
              <a:sym typeface="Questrial"/>
            </a:endParaRPr>
          </a:p>
        </p:txBody>
      </p:sp>
      <p:sp>
        <p:nvSpPr>
          <p:cNvPr id="191" name="Google Shape;191;p16"/>
          <p:cNvSpPr txBox="1"/>
          <p:nvPr/>
        </p:nvSpPr>
        <p:spPr>
          <a:xfrm>
            <a:off x="4874138" y="3202250"/>
            <a:ext cx="28419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Questrial"/>
                <a:ea typeface="Questrial"/>
                <a:cs typeface="Questrial"/>
                <a:sym typeface="Questrial"/>
              </a:rPr>
              <a:t>Limited pricing capability</a:t>
            </a:r>
            <a:endParaRPr sz="1800" b="1">
              <a:latin typeface="Questrial"/>
              <a:ea typeface="Questrial"/>
              <a:cs typeface="Questrial"/>
              <a:sym typeface="Questrial"/>
            </a:endParaRPr>
          </a:p>
        </p:txBody>
      </p:sp>
      <p:sp>
        <p:nvSpPr>
          <p:cNvPr id="192" name="Google Shape;192;p16"/>
          <p:cNvSpPr txBox="1"/>
          <p:nvPr/>
        </p:nvSpPr>
        <p:spPr>
          <a:xfrm>
            <a:off x="1638050" y="3112775"/>
            <a:ext cx="28419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Questrial"/>
                <a:ea typeface="Questrial"/>
                <a:cs typeface="Questrial"/>
                <a:sym typeface="Questrial"/>
              </a:rPr>
              <a:t>No hospitality background</a:t>
            </a:r>
            <a:endParaRPr sz="1800" b="1">
              <a:latin typeface="Questrial"/>
              <a:ea typeface="Questrial"/>
              <a:cs typeface="Questrial"/>
              <a:sym typeface="Questrial"/>
            </a:endParaRPr>
          </a:p>
        </p:txBody>
      </p:sp>
      <p:sp>
        <p:nvSpPr>
          <p:cNvPr id="193" name="Google Shape;193;p16"/>
          <p:cNvSpPr txBox="1"/>
          <p:nvPr/>
        </p:nvSpPr>
        <p:spPr>
          <a:xfrm>
            <a:off x="5392550" y="1113575"/>
            <a:ext cx="1957500" cy="51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latin typeface="Questrial"/>
                <a:ea typeface="Questrial"/>
                <a:cs typeface="Questrial"/>
                <a:sym typeface="Questrial"/>
              </a:rPr>
              <a:t>Service fees</a:t>
            </a:r>
            <a:endParaRPr sz="2100" b="1">
              <a:latin typeface="Questrial"/>
              <a:ea typeface="Questrial"/>
              <a:cs typeface="Questrial"/>
              <a:sym typeface="Quest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7"/>
          <p:cNvSpPr txBox="1">
            <a:spLocks noGrp="1"/>
          </p:cNvSpPr>
          <p:nvPr>
            <p:ph type="title"/>
          </p:nvPr>
        </p:nvSpPr>
        <p:spPr>
          <a:xfrm>
            <a:off x="1165475" y="604610"/>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New hosts receive limited assistance</a:t>
            </a:r>
            <a:endParaRPr sz="3000"/>
          </a:p>
        </p:txBody>
      </p:sp>
      <p:sp>
        <p:nvSpPr>
          <p:cNvPr id="199" name="Google Shape;199;p17"/>
          <p:cNvSpPr txBox="1"/>
          <p:nvPr/>
        </p:nvSpPr>
        <p:spPr>
          <a:xfrm>
            <a:off x="1200975" y="991475"/>
            <a:ext cx="4124700" cy="3412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800" b="1">
                <a:latin typeface="Questrial"/>
                <a:ea typeface="Questrial"/>
                <a:cs typeface="Questrial"/>
                <a:sym typeface="Questrial"/>
              </a:rPr>
              <a:t>Business Problem:</a:t>
            </a:r>
            <a:endParaRPr sz="1800" b="1">
              <a:latin typeface="Questrial"/>
              <a:ea typeface="Questrial"/>
              <a:cs typeface="Questrial"/>
              <a:sym typeface="Questrial"/>
            </a:endParaRPr>
          </a:p>
          <a:p>
            <a:pPr marL="0" lvl="0" indent="0" algn="l" rtl="0">
              <a:spcBef>
                <a:spcPts val="600"/>
              </a:spcBef>
              <a:spcAft>
                <a:spcPts val="0"/>
              </a:spcAft>
              <a:buNone/>
            </a:pPr>
            <a:r>
              <a:rPr lang="en" sz="1800">
                <a:latin typeface="Questrial"/>
                <a:ea typeface="Questrial"/>
                <a:cs typeface="Questrial"/>
                <a:sym typeface="Questrial"/>
              </a:rPr>
              <a:t>New hosts need to set the base price for their new listing but they have no point of reference except the preliminary price estimation*</a:t>
            </a:r>
            <a:endParaRPr sz="1800">
              <a:latin typeface="Questrial"/>
              <a:ea typeface="Questrial"/>
              <a:cs typeface="Questrial"/>
              <a:sym typeface="Questrial"/>
            </a:endParaRPr>
          </a:p>
          <a:p>
            <a:pPr marL="0" lvl="0" indent="0" algn="l" rtl="0">
              <a:spcBef>
                <a:spcPts val="600"/>
              </a:spcBef>
              <a:spcAft>
                <a:spcPts val="0"/>
              </a:spcAft>
              <a:buNone/>
            </a:pPr>
            <a:endParaRPr sz="1800">
              <a:latin typeface="Questrial"/>
              <a:ea typeface="Questrial"/>
              <a:cs typeface="Questrial"/>
              <a:sym typeface="Questrial"/>
            </a:endParaRPr>
          </a:p>
          <a:p>
            <a:pPr marL="0" lvl="0" indent="0" algn="l" rtl="0">
              <a:spcBef>
                <a:spcPts val="600"/>
              </a:spcBef>
              <a:spcAft>
                <a:spcPts val="0"/>
              </a:spcAft>
              <a:buNone/>
            </a:pPr>
            <a:r>
              <a:rPr lang="en" sz="1800" b="1">
                <a:latin typeface="Questrial"/>
                <a:ea typeface="Questrial"/>
                <a:cs typeface="Questrial"/>
                <a:sym typeface="Questrial"/>
              </a:rPr>
              <a:t>Solution</a:t>
            </a:r>
            <a:r>
              <a:rPr lang="en" sz="1800">
                <a:latin typeface="Questrial"/>
                <a:ea typeface="Questrial"/>
                <a:cs typeface="Questrial"/>
                <a:sym typeface="Questrial"/>
              </a:rPr>
              <a:t>：</a:t>
            </a:r>
            <a:endParaRPr sz="1800">
              <a:latin typeface="Questrial"/>
              <a:ea typeface="Questrial"/>
              <a:cs typeface="Questrial"/>
              <a:sym typeface="Questrial"/>
            </a:endParaRPr>
          </a:p>
          <a:p>
            <a:pPr marL="0" lvl="0" indent="0" algn="l" rtl="0">
              <a:spcBef>
                <a:spcPts val="600"/>
              </a:spcBef>
              <a:spcAft>
                <a:spcPts val="0"/>
              </a:spcAft>
              <a:buNone/>
            </a:pPr>
            <a:r>
              <a:rPr lang="en" sz="1800">
                <a:latin typeface="Questrial"/>
                <a:ea typeface="Questrial"/>
                <a:cs typeface="Questrial"/>
                <a:sym typeface="Questrial"/>
              </a:rPr>
              <a:t>Expand existing pricing capabilities with a base price prediction model specifically for potential hosts </a:t>
            </a:r>
            <a:endParaRPr sz="1800">
              <a:latin typeface="Questrial"/>
              <a:ea typeface="Questrial"/>
              <a:cs typeface="Questrial"/>
              <a:sym typeface="Questrial"/>
            </a:endParaRPr>
          </a:p>
        </p:txBody>
      </p:sp>
      <p:grpSp>
        <p:nvGrpSpPr>
          <p:cNvPr id="200" name="Google Shape;200;p17"/>
          <p:cNvGrpSpPr/>
          <p:nvPr/>
        </p:nvGrpSpPr>
        <p:grpSpPr>
          <a:xfrm>
            <a:off x="6124575" y="1049475"/>
            <a:ext cx="2706326" cy="3556349"/>
            <a:chOff x="6124575" y="973275"/>
            <a:chExt cx="2706326" cy="3556349"/>
          </a:xfrm>
        </p:grpSpPr>
        <p:pic>
          <p:nvPicPr>
            <p:cNvPr id="201" name="Google Shape;201;p17"/>
            <p:cNvPicPr preferRelativeResize="0"/>
            <p:nvPr/>
          </p:nvPicPr>
          <p:blipFill rotWithShape="1">
            <a:blip r:embed="rId3">
              <a:alphaModFix/>
            </a:blip>
            <a:srcRect l="64312" t="2969" r="5135" b="25140"/>
            <a:stretch/>
          </p:blipFill>
          <p:spPr>
            <a:xfrm>
              <a:off x="6124575" y="973275"/>
              <a:ext cx="1898901" cy="1738738"/>
            </a:xfrm>
            <a:prstGeom prst="rect">
              <a:avLst/>
            </a:prstGeom>
            <a:noFill/>
            <a:ln>
              <a:noFill/>
            </a:ln>
          </p:spPr>
        </p:pic>
        <p:pic>
          <p:nvPicPr>
            <p:cNvPr id="202" name="Google Shape;202;p17"/>
            <p:cNvPicPr preferRelativeResize="0"/>
            <p:nvPr/>
          </p:nvPicPr>
          <p:blipFill>
            <a:blip r:embed="rId4">
              <a:alphaModFix/>
            </a:blip>
            <a:stretch>
              <a:fillRect/>
            </a:stretch>
          </p:blipFill>
          <p:spPr>
            <a:xfrm>
              <a:off x="6199638" y="2749175"/>
              <a:ext cx="2631263" cy="1780449"/>
            </a:xfrm>
            <a:prstGeom prst="rect">
              <a:avLst/>
            </a:prstGeom>
            <a:noFill/>
            <a:ln>
              <a:noFill/>
            </a:ln>
          </p:spPr>
        </p:pic>
      </p:grpSp>
      <p:sp>
        <p:nvSpPr>
          <p:cNvPr id="203" name="Google Shape;203;p17"/>
          <p:cNvSpPr txBox="1"/>
          <p:nvPr/>
        </p:nvSpPr>
        <p:spPr>
          <a:xfrm>
            <a:off x="1163225" y="4722300"/>
            <a:ext cx="71664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484848"/>
                </a:solidFill>
                <a:highlight>
                  <a:schemeClr val="lt1"/>
                </a:highlight>
                <a:latin typeface="Questrial"/>
                <a:ea typeface="Questrial"/>
                <a:cs typeface="Questrial"/>
                <a:sym typeface="Questrial"/>
              </a:rPr>
              <a:t>* This earnings estimate assumes 15 nights booked per month at forecasted daily prices. The forecasted daily prices are based on average prices for listings with a similar location, listing type, and guest capacity.</a:t>
            </a:r>
            <a:endParaRPr sz="800">
              <a:latin typeface="Questrial"/>
              <a:ea typeface="Questrial"/>
              <a:cs typeface="Questrial"/>
              <a:sym typeface="Quest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8"/>
          <p:cNvSpPr/>
          <p:nvPr/>
        </p:nvSpPr>
        <p:spPr>
          <a:xfrm>
            <a:off x="122400" y="1439025"/>
            <a:ext cx="2255700" cy="2265300"/>
          </a:xfrm>
          <a:prstGeom prst="ellipse">
            <a:avLst/>
          </a:prstGeom>
          <a:solidFill>
            <a:srgbClr val="FFFFFF"/>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8"/>
          <p:cNvSpPr/>
          <p:nvPr/>
        </p:nvSpPr>
        <p:spPr>
          <a:xfrm>
            <a:off x="-130448" y="1489426"/>
            <a:ext cx="2155500" cy="2164500"/>
          </a:xfrm>
          <a:prstGeom prst="ellipse">
            <a:avLst/>
          </a:prstGeom>
          <a:solidFill>
            <a:srgbClr val="FF5A60"/>
          </a:solidFill>
          <a:ln w="9525" cap="flat" cmpd="sng">
            <a:solidFill>
              <a:srgbClr val="C040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8"/>
          <p:cNvSpPr txBox="1">
            <a:spLocks noGrp="1"/>
          </p:cNvSpPr>
          <p:nvPr>
            <p:ph type="ctrTitle" idx="4294967295"/>
          </p:nvPr>
        </p:nvSpPr>
        <p:spPr>
          <a:xfrm>
            <a:off x="2456250" y="1991838"/>
            <a:ext cx="60282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a:solidFill>
                  <a:srgbClr val="000000"/>
                </a:solidFill>
              </a:rPr>
              <a:t>Data Understanding &amp; Preparation</a:t>
            </a:r>
            <a:endParaRPr sz="4400">
              <a:solidFill>
                <a:srgbClr val="000000"/>
              </a:solidFill>
            </a:endParaRPr>
          </a:p>
        </p:txBody>
      </p:sp>
      <p:grpSp>
        <p:nvGrpSpPr>
          <p:cNvPr id="211" name="Google Shape;211;p18"/>
          <p:cNvGrpSpPr/>
          <p:nvPr/>
        </p:nvGrpSpPr>
        <p:grpSpPr>
          <a:xfrm>
            <a:off x="333944" y="2127942"/>
            <a:ext cx="1223018" cy="887603"/>
            <a:chOff x="3932350" y="3714775"/>
            <a:chExt cx="439650" cy="319075"/>
          </a:xfrm>
        </p:grpSpPr>
        <p:sp>
          <p:nvSpPr>
            <p:cNvPr id="212" name="Google Shape;212;p18"/>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8"/>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8"/>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8"/>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18"/>
          <p:cNvSpPr txBox="1"/>
          <p:nvPr/>
        </p:nvSpPr>
        <p:spPr>
          <a:xfrm>
            <a:off x="2456250" y="3223875"/>
            <a:ext cx="5680500" cy="8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Questrial"/>
                <a:ea typeface="Questrial"/>
                <a:cs typeface="Questrial"/>
                <a:sym typeface="Questrial"/>
              </a:rPr>
              <a:t>Data was cleaned through extensive data comprehension, in-depth data exploratory analysis, and selective feature engineering in preparation for model development</a:t>
            </a:r>
            <a:endParaRPr>
              <a:latin typeface="Questrial"/>
              <a:ea typeface="Questrial"/>
              <a:cs typeface="Questrial"/>
              <a:sym typeface="Quest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9"/>
          <p:cNvSpPr txBox="1">
            <a:spLocks noGrp="1"/>
          </p:cNvSpPr>
          <p:nvPr>
            <p:ph type="title"/>
          </p:nvPr>
        </p:nvSpPr>
        <p:spPr>
          <a:xfrm>
            <a:off x="1165475" y="604600"/>
            <a:ext cx="7719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Data Understanding - Source and Features</a:t>
            </a:r>
            <a:endParaRPr sz="3000"/>
          </a:p>
        </p:txBody>
      </p:sp>
      <p:sp>
        <p:nvSpPr>
          <p:cNvPr id="223" name="Google Shape;223;p19"/>
          <p:cNvSpPr txBox="1"/>
          <p:nvPr/>
        </p:nvSpPr>
        <p:spPr>
          <a:xfrm>
            <a:off x="1165475" y="891300"/>
            <a:ext cx="7719000" cy="2394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600"/>
              </a:spcBef>
              <a:spcAft>
                <a:spcPts val="0"/>
              </a:spcAft>
              <a:buNone/>
            </a:pPr>
            <a:r>
              <a:rPr lang="en" sz="1800" b="1">
                <a:latin typeface="Questrial"/>
                <a:ea typeface="Questrial"/>
                <a:cs typeface="Questrial"/>
                <a:sym typeface="Questrial"/>
              </a:rPr>
              <a:t>New York City listings on Aug 4th, 2019 from InsideAirbnb.com</a:t>
            </a:r>
            <a:endParaRPr sz="1800" b="1">
              <a:latin typeface="Questrial"/>
              <a:ea typeface="Questrial"/>
              <a:cs typeface="Questrial"/>
              <a:sym typeface="Questrial"/>
            </a:endParaRPr>
          </a:p>
          <a:p>
            <a:pPr marL="0" marR="0" lvl="0" indent="0" algn="ctr" rtl="0">
              <a:lnSpc>
                <a:spcPct val="100000"/>
              </a:lnSpc>
              <a:spcBef>
                <a:spcPts val="600"/>
              </a:spcBef>
              <a:spcAft>
                <a:spcPts val="0"/>
              </a:spcAft>
              <a:buNone/>
            </a:pPr>
            <a:endParaRPr sz="800" b="1">
              <a:latin typeface="Questrial"/>
              <a:ea typeface="Questrial"/>
              <a:cs typeface="Questrial"/>
              <a:sym typeface="Questrial"/>
            </a:endParaRPr>
          </a:p>
          <a:p>
            <a:pPr marL="457200" lvl="0" indent="-304800" algn="l" rtl="0">
              <a:spcBef>
                <a:spcPts val="600"/>
              </a:spcBef>
              <a:spcAft>
                <a:spcPts val="0"/>
              </a:spcAft>
              <a:buSzPts val="1200"/>
              <a:buFont typeface="Questrial"/>
              <a:buChar char="●"/>
            </a:pPr>
            <a:r>
              <a:rPr lang="en" sz="1800">
                <a:latin typeface="Questrial"/>
                <a:ea typeface="Questrial"/>
                <a:cs typeface="Questrial"/>
                <a:sym typeface="Questrial"/>
              </a:rPr>
              <a:t>Nearly 50,000 observations, 105 features</a:t>
            </a:r>
            <a:endParaRPr sz="1800">
              <a:latin typeface="Questrial"/>
              <a:ea typeface="Questrial"/>
              <a:cs typeface="Questrial"/>
              <a:sym typeface="Questrial"/>
            </a:endParaRPr>
          </a:p>
          <a:p>
            <a:pPr marL="914400" lvl="1" indent="-317500" algn="l" rtl="0">
              <a:spcBef>
                <a:spcPts val="0"/>
              </a:spcBef>
              <a:spcAft>
                <a:spcPts val="0"/>
              </a:spcAft>
              <a:buSzPts val="1400"/>
              <a:buFont typeface="Questrial"/>
              <a:buChar char="○"/>
            </a:pPr>
            <a:r>
              <a:rPr lang="en" sz="1800" i="1" u="sng">
                <a:latin typeface="Questrial"/>
                <a:ea typeface="Questrial"/>
                <a:cs typeface="Questrial"/>
                <a:sym typeface="Questrial"/>
              </a:rPr>
              <a:t>Property Description</a:t>
            </a:r>
            <a:r>
              <a:rPr lang="en" sz="1800">
                <a:latin typeface="Questrial"/>
                <a:ea typeface="Questrial"/>
                <a:cs typeface="Questrial"/>
                <a:sym typeface="Questrial"/>
              </a:rPr>
              <a:t> - property type, number of beds, number of bathrooms, nightly price, neighborhood, amenities</a:t>
            </a:r>
            <a:endParaRPr sz="1800">
              <a:latin typeface="Questrial"/>
              <a:ea typeface="Questrial"/>
              <a:cs typeface="Questrial"/>
              <a:sym typeface="Questrial"/>
            </a:endParaRPr>
          </a:p>
          <a:p>
            <a:pPr marL="914400" lvl="1" indent="-317500" algn="l" rtl="0">
              <a:spcBef>
                <a:spcPts val="0"/>
              </a:spcBef>
              <a:spcAft>
                <a:spcPts val="0"/>
              </a:spcAft>
              <a:buSzPts val="1400"/>
              <a:buFont typeface="Questrial"/>
              <a:buChar char="○"/>
            </a:pPr>
            <a:r>
              <a:rPr lang="en" sz="1800" i="1" u="sng">
                <a:latin typeface="Questrial"/>
                <a:ea typeface="Questrial"/>
                <a:cs typeface="Questrial"/>
                <a:sym typeface="Questrial"/>
              </a:rPr>
              <a:t>Reservation Details</a:t>
            </a:r>
            <a:r>
              <a:rPr lang="en" sz="1800">
                <a:latin typeface="Questrial"/>
                <a:ea typeface="Questrial"/>
                <a:cs typeface="Questrial"/>
                <a:sym typeface="Questrial"/>
              </a:rPr>
              <a:t> - number of guests, number of days reserved</a:t>
            </a:r>
            <a:endParaRPr sz="1800">
              <a:latin typeface="Questrial"/>
              <a:ea typeface="Questrial"/>
              <a:cs typeface="Questrial"/>
              <a:sym typeface="Questrial"/>
            </a:endParaRPr>
          </a:p>
          <a:p>
            <a:pPr marL="914400" lvl="1" indent="-317500" algn="l" rtl="0">
              <a:spcBef>
                <a:spcPts val="0"/>
              </a:spcBef>
              <a:spcAft>
                <a:spcPts val="0"/>
              </a:spcAft>
              <a:buSzPts val="1400"/>
              <a:buFont typeface="Questrial"/>
              <a:buChar char="○"/>
            </a:pPr>
            <a:r>
              <a:rPr lang="en" sz="1800" i="1" u="sng">
                <a:latin typeface="Questrial"/>
                <a:ea typeface="Questrial"/>
                <a:cs typeface="Questrial"/>
                <a:sym typeface="Questrial"/>
              </a:rPr>
              <a:t>Customer Feedback</a:t>
            </a:r>
            <a:r>
              <a:rPr lang="en" sz="1800">
                <a:latin typeface="Questrial"/>
                <a:ea typeface="Questrial"/>
                <a:cs typeface="Questrial"/>
                <a:sym typeface="Questrial"/>
              </a:rPr>
              <a:t> - text description and points</a:t>
            </a:r>
            <a:endParaRPr sz="1800">
              <a:latin typeface="Questrial"/>
              <a:ea typeface="Questrial"/>
              <a:cs typeface="Questrial"/>
              <a:sym typeface="Questrial"/>
            </a:endParaRPr>
          </a:p>
        </p:txBody>
      </p:sp>
      <p:pic>
        <p:nvPicPr>
          <p:cNvPr id="224" name="Google Shape;224;p19"/>
          <p:cNvPicPr preferRelativeResize="0"/>
          <p:nvPr/>
        </p:nvPicPr>
        <p:blipFill>
          <a:blip r:embed="rId3">
            <a:alphaModFix/>
          </a:blip>
          <a:stretch>
            <a:fillRect/>
          </a:stretch>
        </p:blipFill>
        <p:spPr>
          <a:xfrm>
            <a:off x="2655575" y="3111524"/>
            <a:ext cx="4117206" cy="1879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0"/>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Data Understanding - Target Variable</a:t>
            </a:r>
            <a:endParaRPr sz="3000"/>
          </a:p>
        </p:txBody>
      </p:sp>
      <p:sp>
        <p:nvSpPr>
          <p:cNvPr id="230" name="Google Shape;230;p20"/>
          <p:cNvSpPr txBox="1">
            <a:spLocks noGrp="1"/>
          </p:cNvSpPr>
          <p:nvPr>
            <p:ph type="body" idx="1"/>
          </p:nvPr>
        </p:nvSpPr>
        <p:spPr>
          <a:xfrm>
            <a:off x="1251300" y="894650"/>
            <a:ext cx="40611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600" b="1"/>
              <a:t>Target:</a:t>
            </a:r>
            <a:r>
              <a:rPr lang="en" sz="1600"/>
              <a:t> Price per night (numeric) </a:t>
            </a:r>
            <a:endParaRPr sz="1600"/>
          </a:p>
          <a:p>
            <a:pPr marL="0" lvl="0" indent="0" algn="l" rtl="0">
              <a:spcBef>
                <a:spcPts val="600"/>
              </a:spcBef>
              <a:spcAft>
                <a:spcPts val="0"/>
              </a:spcAft>
              <a:buNone/>
            </a:pPr>
            <a:endParaRPr sz="1600"/>
          </a:p>
          <a:p>
            <a:pPr marL="0" lvl="0" indent="0" algn="l" rtl="0">
              <a:spcBef>
                <a:spcPts val="600"/>
              </a:spcBef>
              <a:spcAft>
                <a:spcPts val="0"/>
              </a:spcAft>
              <a:buNone/>
            </a:pPr>
            <a:r>
              <a:rPr lang="en" sz="1600" b="1"/>
              <a:t>Characteristics:</a:t>
            </a:r>
            <a:endParaRPr sz="1600" b="1"/>
          </a:p>
          <a:p>
            <a:pPr marL="457200" lvl="0" indent="-330200" algn="l" rtl="0">
              <a:spcBef>
                <a:spcPts val="600"/>
              </a:spcBef>
              <a:spcAft>
                <a:spcPts val="0"/>
              </a:spcAft>
              <a:buSzPts val="1600"/>
              <a:buChar char="◦"/>
            </a:pPr>
            <a:r>
              <a:rPr lang="en" sz="1600"/>
              <a:t>Heavily right skewed </a:t>
            </a:r>
            <a:endParaRPr sz="1600"/>
          </a:p>
          <a:p>
            <a:pPr marL="457200" lvl="0" indent="-330200" algn="l" rtl="0">
              <a:spcBef>
                <a:spcPts val="0"/>
              </a:spcBef>
              <a:spcAft>
                <a:spcPts val="0"/>
              </a:spcAft>
              <a:buSzPts val="1600"/>
              <a:buChar char="◦"/>
            </a:pPr>
            <a:r>
              <a:rPr lang="en" sz="1600"/>
              <a:t>Majority of listings below $500</a:t>
            </a:r>
            <a:endParaRPr sz="1600"/>
          </a:p>
          <a:p>
            <a:pPr marL="457200" lvl="0" indent="-330200" algn="l" rtl="0">
              <a:spcBef>
                <a:spcPts val="0"/>
              </a:spcBef>
              <a:spcAft>
                <a:spcPts val="0"/>
              </a:spcAft>
              <a:buSzPts val="1600"/>
              <a:buChar char="◦"/>
            </a:pPr>
            <a:r>
              <a:rPr lang="en" sz="1600"/>
              <a:t>Avg = $151, Stdev = $236</a:t>
            </a:r>
            <a:endParaRPr sz="1600"/>
          </a:p>
          <a:p>
            <a:pPr marL="457200" lvl="0" indent="-330200" algn="l" rtl="0">
              <a:spcBef>
                <a:spcPts val="0"/>
              </a:spcBef>
              <a:spcAft>
                <a:spcPts val="0"/>
              </a:spcAft>
              <a:buSzPts val="1600"/>
              <a:buChar char="◦"/>
            </a:pPr>
            <a:r>
              <a:rPr lang="en" sz="1600"/>
              <a:t>Range: 0 to 9999</a:t>
            </a:r>
            <a:endParaRPr sz="1600"/>
          </a:p>
          <a:p>
            <a:pPr marL="457200" lvl="0" indent="0" algn="l" rtl="0">
              <a:spcBef>
                <a:spcPts val="600"/>
              </a:spcBef>
              <a:spcAft>
                <a:spcPts val="0"/>
              </a:spcAft>
              <a:buNone/>
            </a:pPr>
            <a:endParaRPr sz="1600"/>
          </a:p>
          <a:p>
            <a:pPr marL="0" lvl="0" indent="0" algn="l" rtl="0">
              <a:spcBef>
                <a:spcPts val="600"/>
              </a:spcBef>
              <a:spcAft>
                <a:spcPts val="0"/>
              </a:spcAft>
              <a:buNone/>
            </a:pPr>
            <a:r>
              <a:rPr lang="en" sz="1600" b="1"/>
              <a:t>Preparation:</a:t>
            </a:r>
            <a:r>
              <a:rPr lang="en" sz="1600"/>
              <a:t> </a:t>
            </a:r>
            <a:endParaRPr sz="1600"/>
          </a:p>
          <a:p>
            <a:pPr marL="457200" lvl="0" indent="-330200" algn="l" rtl="0">
              <a:spcBef>
                <a:spcPts val="600"/>
              </a:spcBef>
              <a:spcAft>
                <a:spcPts val="0"/>
              </a:spcAft>
              <a:buSzPts val="1600"/>
              <a:buChar char="◦"/>
            </a:pPr>
            <a:r>
              <a:rPr lang="en" sz="1600"/>
              <a:t>Removed prices over +3 * Stdev </a:t>
            </a:r>
            <a:endParaRPr sz="1600"/>
          </a:p>
          <a:p>
            <a:pPr marL="457200" lvl="0" indent="-330200" algn="l" rtl="0">
              <a:spcBef>
                <a:spcPts val="0"/>
              </a:spcBef>
              <a:spcAft>
                <a:spcPts val="0"/>
              </a:spcAft>
              <a:buSzPts val="1600"/>
              <a:buChar char="◦"/>
            </a:pPr>
            <a:r>
              <a:rPr lang="en" sz="1600"/>
              <a:t>Considered luxury </a:t>
            </a:r>
            <a:endParaRPr sz="1600"/>
          </a:p>
          <a:p>
            <a:pPr marL="457200" lvl="0" indent="-330200" algn="l" rtl="0">
              <a:spcBef>
                <a:spcPts val="0"/>
              </a:spcBef>
              <a:spcAft>
                <a:spcPts val="0"/>
              </a:spcAft>
              <a:buSzPts val="1600"/>
              <a:buChar char="◦"/>
            </a:pPr>
            <a:r>
              <a:rPr lang="en" sz="1600"/>
              <a:t>Set high prices to deter booking </a:t>
            </a:r>
            <a:endParaRPr sz="1600"/>
          </a:p>
          <a:p>
            <a:pPr marL="457200" lvl="0" indent="-330200" algn="l" rtl="0">
              <a:spcBef>
                <a:spcPts val="0"/>
              </a:spcBef>
              <a:spcAft>
                <a:spcPts val="0"/>
              </a:spcAft>
              <a:buSzPts val="1600"/>
              <a:buChar char="◦"/>
            </a:pPr>
            <a:r>
              <a:rPr lang="en" sz="1600"/>
              <a:t>0.008% observations removed</a:t>
            </a:r>
            <a:endParaRPr sz="1600"/>
          </a:p>
          <a:p>
            <a:pPr marL="0" lvl="0" indent="0" algn="l" rtl="0">
              <a:spcBef>
                <a:spcPts val="600"/>
              </a:spcBef>
              <a:spcAft>
                <a:spcPts val="0"/>
              </a:spcAft>
              <a:buNone/>
            </a:pPr>
            <a:endParaRPr sz="1600"/>
          </a:p>
        </p:txBody>
      </p:sp>
      <p:pic>
        <p:nvPicPr>
          <p:cNvPr id="231" name="Google Shape;231;p20"/>
          <p:cNvPicPr preferRelativeResize="0"/>
          <p:nvPr/>
        </p:nvPicPr>
        <p:blipFill>
          <a:blip r:embed="rId3">
            <a:alphaModFix/>
          </a:blip>
          <a:stretch>
            <a:fillRect/>
          </a:stretch>
        </p:blipFill>
        <p:spPr>
          <a:xfrm>
            <a:off x="4883800" y="1392951"/>
            <a:ext cx="3988750" cy="2898775"/>
          </a:xfrm>
          <a:prstGeom prst="rect">
            <a:avLst/>
          </a:prstGeom>
          <a:noFill/>
          <a:ln>
            <a:noFill/>
          </a:ln>
        </p:spPr>
      </p:pic>
      <p:cxnSp>
        <p:nvCxnSpPr>
          <p:cNvPr id="232" name="Google Shape;232;p20"/>
          <p:cNvCxnSpPr>
            <a:endCxn id="233" idx="0"/>
          </p:cNvCxnSpPr>
          <p:nvPr/>
        </p:nvCxnSpPr>
        <p:spPr>
          <a:xfrm>
            <a:off x="8206900" y="1687725"/>
            <a:ext cx="0" cy="2511000"/>
          </a:xfrm>
          <a:prstGeom prst="straightConnector1">
            <a:avLst/>
          </a:prstGeom>
          <a:noFill/>
          <a:ln w="19050" cap="flat" cmpd="sng">
            <a:solidFill>
              <a:srgbClr val="FF5A60"/>
            </a:solidFill>
            <a:prstDash val="dot"/>
            <a:round/>
            <a:headEnd type="none" w="med" len="med"/>
            <a:tailEnd type="none" w="med" len="med"/>
          </a:ln>
        </p:spPr>
      </p:cxnSp>
      <p:sp>
        <p:nvSpPr>
          <p:cNvPr id="233" name="Google Shape;233;p20"/>
          <p:cNvSpPr/>
          <p:nvPr/>
        </p:nvSpPr>
        <p:spPr>
          <a:xfrm rot="5400000">
            <a:off x="6550300" y="2837925"/>
            <a:ext cx="295800" cy="3017400"/>
          </a:xfrm>
          <a:prstGeom prst="rightBrace">
            <a:avLst>
              <a:gd name="adj1" fmla="val 81475"/>
              <a:gd name="adj2" fmla="val 50000"/>
            </a:avLst>
          </a:prstGeom>
          <a:noFill/>
          <a:ln w="19050" cap="flat"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4" name="Google Shape;234;p20"/>
          <p:cNvCxnSpPr/>
          <p:nvPr/>
        </p:nvCxnSpPr>
        <p:spPr>
          <a:xfrm>
            <a:off x="5189500" y="1689050"/>
            <a:ext cx="0" cy="2540100"/>
          </a:xfrm>
          <a:prstGeom prst="straightConnector1">
            <a:avLst/>
          </a:prstGeom>
          <a:noFill/>
          <a:ln w="19050" cap="flat" cmpd="sng">
            <a:solidFill>
              <a:srgbClr val="FF5A60"/>
            </a:solidFill>
            <a:prstDash val="dot"/>
            <a:round/>
            <a:headEnd type="none" w="med" len="med"/>
            <a:tailEnd type="none" w="med" len="med"/>
          </a:ln>
        </p:spPr>
      </p:cxnSp>
      <p:sp>
        <p:nvSpPr>
          <p:cNvPr id="235" name="Google Shape;235;p20"/>
          <p:cNvSpPr txBox="1"/>
          <p:nvPr/>
        </p:nvSpPr>
        <p:spPr>
          <a:xfrm>
            <a:off x="5397400" y="4418325"/>
            <a:ext cx="2601600" cy="41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Questrial"/>
                <a:ea typeface="Questrial"/>
                <a:cs typeface="Questrial"/>
                <a:sym typeface="Questrial"/>
              </a:rPr>
              <a:t>Listings considered “normal”</a:t>
            </a:r>
            <a:endParaRPr>
              <a:latin typeface="Questrial"/>
              <a:ea typeface="Questrial"/>
              <a:cs typeface="Questrial"/>
              <a:sym typeface="Questrial"/>
            </a:endParaRPr>
          </a:p>
        </p:txBody>
      </p:sp>
    </p:spTree>
  </p:cSld>
  <p:clrMapOvr>
    <a:masterClrMapping/>
  </p:clrMapOvr>
</p:sld>
</file>

<file path=ppt/theme/theme1.xml><?xml version="1.0" encoding="utf-8"?>
<a:theme xmlns:a="http://schemas.openxmlformats.org/drawingml/2006/main" name="Eleanor template">
  <a:themeElements>
    <a:clrScheme name="Custom 347">
      <a:dk1>
        <a:srgbClr val="2E3037"/>
      </a:dk1>
      <a:lt1>
        <a:srgbClr val="FFFFFF"/>
      </a:lt1>
      <a:dk2>
        <a:srgbClr val="666666"/>
      </a:dk2>
      <a:lt2>
        <a:srgbClr val="F3F3F3"/>
      </a:lt2>
      <a:accent1>
        <a:srgbClr val="39C0BA"/>
      </a:accent1>
      <a:accent2>
        <a:srgbClr val="90E6E2"/>
      </a:accent2>
      <a:accent3>
        <a:srgbClr val="F35B69"/>
      </a:accent3>
      <a:accent4>
        <a:srgbClr val="FAB2B9"/>
      </a:accent4>
      <a:accent5>
        <a:srgbClr val="999FA9"/>
      </a:accent5>
      <a:accent6>
        <a:srgbClr val="E2E7EE"/>
      </a:accent6>
      <a:hlink>
        <a:srgbClr val="39C0B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1861</Words>
  <Application>Microsoft Office PowerPoint</Application>
  <PresentationFormat>On-screen Show (16:9)</PresentationFormat>
  <Paragraphs>307</Paragraphs>
  <Slides>30</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Questrial</vt:lpstr>
      <vt:lpstr>Arial</vt:lpstr>
      <vt:lpstr>Quicksand</vt:lpstr>
      <vt:lpstr>Eleanor template</vt:lpstr>
      <vt:lpstr>Airbnb Price Prediction </vt:lpstr>
      <vt:lpstr>Team Members </vt:lpstr>
      <vt:lpstr>Agenda</vt:lpstr>
      <vt:lpstr>Business Understanding</vt:lpstr>
      <vt:lpstr>Airbnb currently works alongside more than 2M hosts</vt:lpstr>
      <vt:lpstr>New hosts receive limited assistance</vt:lpstr>
      <vt:lpstr>Data Understanding &amp; Preparation</vt:lpstr>
      <vt:lpstr>Data Understanding - Source and Features</vt:lpstr>
      <vt:lpstr>Data Understanding - Target Variable</vt:lpstr>
      <vt:lpstr>Data Understanding - EDA</vt:lpstr>
      <vt:lpstr>Data Preparation - Cleaning</vt:lpstr>
      <vt:lpstr>Data Preparation - Feature Engineering</vt:lpstr>
      <vt:lpstr>Feature Engineering - Text Analysis</vt:lpstr>
      <vt:lpstr>Feature Engineering - Clustering</vt:lpstr>
      <vt:lpstr>Feature Engineering - Clustering</vt:lpstr>
      <vt:lpstr>Clustering: Tree Visualization</vt:lpstr>
      <vt:lpstr>Modeling </vt:lpstr>
      <vt:lpstr>Modeling Process</vt:lpstr>
      <vt:lpstr>Modeling - Feature Selection</vt:lpstr>
      <vt:lpstr>Modeling - Hyperparameter Tuning</vt:lpstr>
      <vt:lpstr>Summary of Performances</vt:lpstr>
      <vt:lpstr>Final Models: k-NN and a good alternative</vt:lpstr>
      <vt:lpstr>Evaluation </vt:lpstr>
      <vt:lpstr>Evaluation - Comparison to Existing Platform</vt:lpstr>
      <vt:lpstr>Evaluation - Projected Benefits</vt:lpstr>
      <vt:lpstr>Deployment</vt:lpstr>
      <vt:lpstr>PowerPoint Presentation</vt:lpstr>
      <vt:lpstr>Deployment - Concerns &amp; Recommendations</vt:lpstr>
      <vt:lpstr>Deployment - Ethical Issues &amp; Risks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Price Prediction </dc:title>
  <cp:lastModifiedBy>Dipeeka Bastola</cp:lastModifiedBy>
  <cp:revision>1</cp:revision>
  <dcterms:modified xsi:type="dcterms:W3CDTF">2020-04-16T23:42:29Z</dcterms:modified>
</cp:coreProperties>
</file>